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Coming Soon" charset="1" panose="02000000000000000000"/>
      <p:regular r:id="rId31"/>
    </p:embeddedFont>
    <p:embeddedFont>
      <p:font typeface="Canva Sans" charset="1" panose="020B0503030501040103"/>
      <p:regular r:id="rId32"/>
    </p:embeddedFont>
    <p:embeddedFont>
      <p:font typeface="Hanuman Bold" charset="1" panose="02020502060506020304"/>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fonts/font31.fntdata" Type="http://schemas.openxmlformats.org/officeDocument/2006/relationships/font"/><Relationship Id="rId32" Target="fonts/font32.fntdata" Type="http://schemas.openxmlformats.org/officeDocument/2006/relationships/font"/><Relationship Id="rId33" Target="notesMasters/notesMaster1.xml" Type="http://schemas.openxmlformats.org/officeDocument/2006/relationships/notesMaster"/><Relationship Id="rId34" Target="theme/theme2.xml" Type="http://schemas.openxmlformats.org/officeDocument/2006/relationships/theme"/><Relationship Id="rId35" Target="notesSlides/notesSlide1.xml" Type="http://schemas.openxmlformats.org/officeDocument/2006/relationships/notesSlide"/><Relationship Id="rId36" Target="notesSlides/notesSlide2.xml" Type="http://schemas.openxmlformats.org/officeDocument/2006/relationships/notesSlide"/><Relationship Id="rId37" Target="fonts/font37.fntdata" Type="http://schemas.openxmlformats.org/officeDocument/2006/relationships/font"/><Relationship Id="rId38" Target="notesSlides/notesSlide3.xml" Type="http://schemas.openxmlformats.org/officeDocument/2006/relationships/notesSlide"/><Relationship Id="rId39" Target="notesSlides/notesSlide4.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concrete pictorial abstract (CPA) approach is a widely used method to teach mathematics that begins with real-world objects and ends with abstract concepts. By starting with concrete objects and gradually moving towards abstract concepts, students develop a strong understanding of the underlying concepts of mathematics. This helps to build a solid foundation for future learning and problem-solving.</a:t>
            </a:r>
          </a:p>
          <a:p>
            <a:r>
              <a:rPr lang="en-US"/>
              <a:t/>
            </a:r>
          </a:p>
          <a:p>
            <a:r>
              <a:rPr lang="en-US"/>
              <a:t>C - Concrete - In the “doing” stage of the CPA learning approach, learners model problems by using concrete objects.  These could be real-life resources or physical objects. Children need to physically handle these resources to begin to gain mathematics mastery.</a:t>
            </a:r>
          </a:p>
          <a:p>
            <a:r>
              <a:rPr lang="en-US"/>
              <a:t/>
            </a:r>
          </a:p>
          <a:p>
            <a:r>
              <a:rPr lang="en-US"/>
              <a:t>P - Pictorial - In the ‘seeing’ stage, learners use pictorial models to represent mathematical problems. Pictorial models help students visualize mathematical concepts without the use of physical objects and encourages learners to make a direct connection between the concrete object they just dealt with and the visual representation, models or diagrams that represent the problem.</a:t>
            </a:r>
          </a:p>
          <a:p>
            <a:r>
              <a:rPr lang="en-US"/>
              <a:t/>
            </a:r>
          </a:p>
          <a:p>
            <a:r>
              <a:rPr lang="en-US"/>
              <a:t>A - Abstract - In the symbolic stage, learners are introduced to the abstract concept e.g. symbols and digits and numbers. It is imperative that the learners have a solid conceptual understanding of the concrete and pictorial phases of the problem to truly understand the abstract.</a:t>
            </a:r>
          </a:p>
          <a:p>
            <a:r>
              <a:rPr lang="en-US"/>
              <a:t/>
            </a:r>
          </a:p>
          <a:p>
            <a:r>
              <a:rPr lang="en-US"/>
              <a:t>It is most effective in the reinforcement and understanding of the maths concepts when it is used throughout primary school and when learners learning takes place  can frequently go back and forth between the three steps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dienes and whiteboard of drawings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Practical resources</a:t>
            </a:r>
          </a:p>
          <a:p>
            <a:r>
              <a:rPr lang="en-US"/>
              <a:t>numicon</a:t>
            </a:r>
          </a:p>
          <a:p>
            <a:r>
              <a:rPr lang="en-US"/>
              <a:t>dienes</a:t>
            </a:r>
          </a:p>
          <a:p>
            <a:r>
              <a:rPr lang="en-US"/>
              <a:t>counters</a:t>
            </a:r>
          </a:p>
          <a:p>
            <a:r>
              <a:rPr lang="en-US"/>
              <a:t>pasta</a:t>
            </a:r>
          </a:p>
          <a:p>
            <a:r>
              <a:rPr lang="en-US"/>
              <a:t>cars</a:t>
            </a:r>
          </a:p>
          <a:p>
            <a:r>
              <a:rPr lang="en-US"/>
              <a:t>lego bricks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Practical resources</a:t>
            </a:r>
          </a:p>
          <a:p>
            <a:r>
              <a:rPr lang="en-US"/>
              <a:t>numicon</a:t>
            </a:r>
          </a:p>
          <a:p>
            <a:r>
              <a:rPr lang="en-US"/>
              <a:t>dienes</a:t>
            </a:r>
          </a:p>
          <a:p>
            <a:r>
              <a:rPr lang="en-US"/>
              <a:t>counters</a:t>
            </a:r>
          </a:p>
          <a:p>
            <a:r>
              <a:rPr lang="en-US"/>
              <a:t>pasta</a:t>
            </a:r>
          </a:p>
          <a:p>
            <a:r>
              <a:rPr lang="en-US"/>
              <a:t>cars</a:t>
            </a:r>
          </a:p>
          <a:p>
            <a:r>
              <a:rPr lang="en-US"/>
              <a:t>lego bricks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25.png" Type="http://schemas.openxmlformats.org/officeDocument/2006/relationships/image"/><Relationship Id="rId15" Target="../media/image26.svg" Type="http://schemas.openxmlformats.org/officeDocument/2006/relationships/image"/><Relationship Id="rId16" Target="../media/image39.png" Type="http://schemas.openxmlformats.org/officeDocument/2006/relationships/image"/><Relationship Id="rId17" Target="../media/image40.svg" Type="http://schemas.openxmlformats.org/officeDocument/2006/relationships/image"/><Relationship Id="rId18" Target="../media/image27.png" Type="http://schemas.openxmlformats.org/officeDocument/2006/relationships/image"/><Relationship Id="rId19" Target="../media/image28.svg" Type="http://schemas.openxmlformats.org/officeDocument/2006/relationships/image"/><Relationship Id="rId2" Target="../media/image47.png" Type="http://schemas.openxmlformats.org/officeDocument/2006/relationships/image"/><Relationship Id="rId20" Target="../media/image5.png" Type="http://schemas.openxmlformats.org/officeDocument/2006/relationships/image"/><Relationship Id="rId21" Target="../media/image6.svg" Type="http://schemas.openxmlformats.org/officeDocument/2006/relationships/image"/><Relationship Id="rId22" Target="../media/image29.png" Type="http://schemas.openxmlformats.org/officeDocument/2006/relationships/image"/><Relationship Id="rId23" Target="../media/image30.svg" Type="http://schemas.openxmlformats.org/officeDocument/2006/relationships/image"/><Relationship Id="rId24" Target="../media/image51.png" Type="http://schemas.openxmlformats.org/officeDocument/2006/relationships/image"/><Relationship Id="rId25" Target="../media/image52.svg" Type="http://schemas.openxmlformats.org/officeDocument/2006/relationships/image"/><Relationship Id="rId26" Target="../media/image53.png" Type="http://schemas.openxmlformats.org/officeDocument/2006/relationships/image"/><Relationship Id="rId27" Target="../media/image54.svg" Type="http://schemas.openxmlformats.org/officeDocument/2006/relationships/image"/><Relationship Id="rId28" Target="../media/image43.png" Type="http://schemas.openxmlformats.org/officeDocument/2006/relationships/image"/><Relationship Id="rId29" Target="../media/image44.svg" Type="http://schemas.openxmlformats.org/officeDocument/2006/relationships/image"/><Relationship Id="rId3" Target="../media/image48.svg" Type="http://schemas.openxmlformats.org/officeDocument/2006/relationships/image"/><Relationship Id="rId30" Target="../media/image7.png" Type="http://schemas.openxmlformats.org/officeDocument/2006/relationships/image"/><Relationship Id="rId31" Target="../media/image8.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https://www.structural-learning.com/post/schema-building" TargetMode="External" Type="http://schemas.openxmlformats.org/officeDocument/2006/relationships/hyperlink"/><Relationship Id="rId6" Target="https://www.structural-learning.com/post/schema-building" TargetMode="External" Type="http://schemas.openxmlformats.org/officeDocument/2006/relationships/hyperlink"/><Relationship Id="rId7" Target="https://www.structural-learning.com/post/schema-building" TargetMode="External" Type="http://schemas.openxmlformats.org/officeDocument/2006/relationships/hyperlink"/><Relationship Id="rId8" Target="../media/image55.png" Type="http://schemas.openxmlformats.org/officeDocument/2006/relationships/image"/><Relationship Id="rId9" Target="../media/image5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png" Type="http://schemas.openxmlformats.org/officeDocument/2006/relationships/image"/><Relationship Id="rId11" Target="../media/image62.png" Type="http://schemas.openxmlformats.org/officeDocument/2006/relationships/image"/><Relationship Id="rId12" Target="../media/image63.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5.png" Type="http://schemas.openxmlformats.org/officeDocument/2006/relationships/image"/><Relationship Id="rId5" Target="../media/image56.svg" Type="http://schemas.openxmlformats.org/officeDocument/2006/relationships/image"/><Relationship Id="rId6" Target="../media/image57.png" Type="http://schemas.openxmlformats.org/officeDocument/2006/relationships/image"/><Relationship Id="rId7" Target="../media/image58.png" Type="http://schemas.openxmlformats.org/officeDocument/2006/relationships/image"/><Relationship Id="rId8" Target="../media/image59.png" Type="http://schemas.openxmlformats.org/officeDocument/2006/relationships/image"/><Relationship Id="rId9" Target="../media/image6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9.png" Type="http://schemas.openxmlformats.org/officeDocument/2006/relationships/image"/><Relationship Id="rId11" Target="../media/image70.png" Type="http://schemas.openxmlformats.org/officeDocument/2006/relationships/image"/><Relationship Id="rId12" Target="../media/image71.png" Type="http://schemas.openxmlformats.org/officeDocument/2006/relationships/image"/><Relationship Id="rId13" Target="../media/image72.png" Type="http://schemas.openxmlformats.org/officeDocument/2006/relationships/image"/><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64.png" Type="http://schemas.openxmlformats.org/officeDocument/2006/relationships/image"/><Relationship Id="rId6" Target="../media/image65.svg" Type="http://schemas.openxmlformats.org/officeDocument/2006/relationships/image"/><Relationship Id="rId7" Target="../media/image66.png" Type="http://schemas.openxmlformats.org/officeDocument/2006/relationships/image"/><Relationship Id="rId8" Target="../media/image67.png" Type="http://schemas.openxmlformats.org/officeDocument/2006/relationships/image"/><Relationship Id="rId9" Target="../media/image6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1.pn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29.png" Type="http://schemas.openxmlformats.org/officeDocument/2006/relationships/image"/><Relationship Id="rId14" Target="../media/image3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5.png" Type="http://schemas.openxmlformats.org/officeDocument/2006/relationships/image"/><Relationship Id="rId5" Target="../media/image76.png" Type="http://schemas.openxmlformats.org/officeDocument/2006/relationships/image"/><Relationship Id="rId6" Target="../media/image77.png" Type="http://schemas.openxmlformats.org/officeDocument/2006/relationships/image"/><Relationship Id="rId7" Target="../media/image78.png" Type="http://schemas.openxmlformats.org/officeDocument/2006/relationships/image"/><Relationship Id="rId8" Target="../media/image79.png" Type="http://schemas.openxmlformats.org/officeDocument/2006/relationships/image"/><Relationship Id="rId9" Target="../media/image8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1.png" Type="http://schemas.openxmlformats.org/officeDocument/2006/relationships/image"/><Relationship Id="rId11" Target="../media/image82.png" Type="http://schemas.openxmlformats.org/officeDocument/2006/relationships/image"/><Relationship Id="rId12" Target="../media/image83.svg" Type="http://schemas.openxmlformats.org/officeDocument/2006/relationships/image"/><Relationship Id="rId13" Target="../media/image27.png" Type="http://schemas.openxmlformats.org/officeDocument/2006/relationships/image"/><Relationship Id="rId14" Target="../media/image28.svg" Type="http://schemas.openxmlformats.org/officeDocument/2006/relationships/image"/><Relationship Id="rId15" Target="../media/image29.png" Type="http://schemas.openxmlformats.org/officeDocument/2006/relationships/image"/><Relationship Id="rId16" Target="../media/image3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5.png" Type="http://schemas.openxmlformats.org/officeDocument/2006/relationships/image"/><Relationship Id="rId5" Target="../media/image76.png" Type="http://schemas.openxmlformats.org/officeDocument/2006/relationships/image"/><Relationship Id="rId6" Target="../media/image77.png" Type="http://schemas.openxmlformats.org/officeDocument/2006/relationships/image"/><Relationship Id="rId7" Target="../media/image78.png" Type="http://schemas.openxmlformats.org/officeDocument/2006/relationships/image"/><Relationship Id="rId8" Target="../media/image79.png" Type="http://schemas.openxmlformats.org/officeDocument/2006/relationships/image"/><Relationship Id="rId9" Target="../media/image8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55.png" Type="http://schemas.openxmlformats.org/officeDocument/2006/relationships/image"/><Relationship Id="rId6" Target="../media/image5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64.png" Type="http://schemas.openxmlformats.org/officeDocument/2006/relationships/image"/><Relationship Id="rId6" Target="../media/image65.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84.png" Type="http://schemas.openxmlformats.org/officeDocument/2006/relationships/image"/><Relationship Id="rId7" Target="../media/image85.svg" Type="http://schemas.openxmlformats.org/officeDocument/2006/relationships/image"/><Relationship Id="rId8" Target="../media/image8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8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8.png" Type="http://schemas.openxmlformats.org/officeDocument/2006/relationships/image"/><Relationship Id="rId5" Target="../media/image64.png" Type="http://schemas.openxmlformats.org/officeDocument/2006/relationships/image"/><Relationship Id="rId6" Target="../media/image65.svg" Type="http://schemas.openxmlformats.org/officeDocument/2006/relationships/image"/><Relationship Id="rId7" Target="../media/image89.png" Type="http://schemas.openxmlformats.org/officeDocument/2006/relationships/image"/><Relationship Id="rId8" Target="../media/image9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8.png" Type="http://schemas.openxmlformats.org/officeDocument/2006/relationships/image"/><Relationship Id="rId5" Target="../media/image64.png" Type="http://schemas.openxmlformats.org/officeDocument/2006/relationships/image"/><Relationship Id="rId6" Target="../media/image65.svg" Type="http://schemas.openxmlformats.org/officeDocument/2006/relationships/image"/><Relationship Id="rId7" Target="../media/image91.png" Type="http://schemas.openxmlformats.org/officeDocument/2006/relationships/image"/><Relationship Id="rId8" Target="../media/image92.png" Type="http://schemas.openxmlformats.org/officeDocument/2006/relationships/image"/><Relationship Id="rId9" Target="../media/image9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5.png" Type="http://schemas.openxmlformats.org/officeDocument/2006/relationships/image"/><Relationship Id="rId5" Target="../media/image56.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1.png" Type="http://schemas.openxmlformats.org/officeDocument/2006/relationships/image"/><Relationship Id="rId11" Target="../media/image98.png" Type="http://schemas.openxmlformats.org/officeDocument/2006/relationships/image"/><Relationship Id="rId12" Target="../media/image99.png" Type="http://schemas.openxmlformats.org/officeDocument/2006/relationships/image"/><Relationship Id="rId13" Target="../media/image100.png" Type="http://schemas.openxmlformats.org/officeDocument/2006/relationships/image"/><Relationship Id="rId14" Target="../media/image101.png" Type="http://schemas.openxmlformats.org/officeDocument/2006/relationships/image"/><Relationship Id="rId15" Target="../media/image102.png" Type="http://schemas.openxmlformats.org/officeDocument/2006/relationships/image"/><Relationship Id="rId16" Target="../media/image103.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5.png" Type="http://schemas.openxmlformats.org/officeDocument/2006/relationships/image"/><Relationship Id="rId5" Target="../media/image56.svg" Type="http://schemas.openxmlformats.org/officeDocument/2006/relationships/image"/><Relationship Id="rId6" Target="../media/image94.png" Type="http://schemas.openxmlformats.org/officeDocument/2006/relationships/image"/><Relationship Id="rId7" Target="../media/image95.png" Type="http://schemas.openxmlformats.org/officeDocument/2006/relationships/image"/><Relationship Id="rId8" Target="../media/image96.png" Type="http://schemas.openxmlformats.org/officeDocument/2006/relationships/image"/><Relationship Id="rId9" Target="../media/image9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27.png" Type="http://schemas.openxmlformats.org/officeDocument/2006/relationships/image"/><Relationship Id="rId15" Target="../media/image28.svg" Type="http://schemas.openxmlformats.org/officeDocument/2006/relationships/image"/><Relationship Id="rId16" Target="../media/image13.png" Type="http://schemas.openxmlformats.org/officeDocument/2006/relationships/image"/><Relationship Id="rId17" Target="../media/image14.sv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5.png" Type="http://schemas.openxmlformats.org/officeDocument/2006/relationships/image"/><Relationship Id="rId15" Target="../media/image36.svg" Type="http://schemas.openxmlformats.org/officeDocument/2006/relationships/image"/><Relationship Id="rId16" Target="../media/image37.png" Type="http://schemas.openxmlformats.org/officeDocument/2006/relationships/image"/><Relationship Id="rId17" Target="../media/image38.svg" Type="http://schemas.openxmlformats.org/officeDocument/2006/relationships/image"/><Relationship Id="rId18" Target="../media/image39.png" Type="http://schemas.openxmlformats.org/officeDocument/2006/relationships/image"/><Relationship Id="rId19" Target="../media/image40.svg" Type="http://schemas.openxmlformats.org/officeDocument/2006/relationships/image"/><Relationship Id="rId2" Target="../media/image5.png" Type="http://schemas.openxmlformats.org/officeDocument/2006/relationships/image"/><Relationship Id="rId20" Target="../media/image41.png" Type="http://schemas.openxmlformats.org/officeDocument/2006/relationships/image"/><Relationship Id="rId21" Target="../media/image42.svg" Type="http://schemas.openxmlformats.org/officeDocument/2006/relationships/image"/><Relationship Id="rId22" Target="../media/image43.png" Type="http://schemas.openxmlformats.org/officeDocument/2006/relationships/image"/><Relationship Id="rId23" Target="../media/image44.svg" Type="http://schemas.openxmlformats.org/officeDocument/2006/relationships/image"/><Relationship Id="rId24" Target="../media/image45.png" Type="http://schemas.openxmlformats.org/officeDocument/2006/relationships/image"/><Relationship Id="rId25" Target="../media/image46.svg" Type="http://schemas.openxmlformats.org/officeDocument/2006/relationships/image"/><Relationship Id="rId3" Target="../media/image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5.png" Type="http://schemas.openxmlformats.org/officeDocument/2006/relationships/image"/><Relationship Id="rId15" Target="../media/image36.svg" Type="http://schemas.openxmlformats.org/officeDocument/2006/relationships/image"/><Relationship Id="rId16" Target="../media/image37.png" Type="http://schemas.openxmlformats.org/officeDocument/2006/relationships/image"/><Relationship Id="rId17" Target="../media/image38.svg" Type="http://schemas.openxmlformats.org/officeDocument/2006/relationships/image"/><Relationship Id="rId18" Target="../media/image39.png" Type="http://schemas.openxmlformats.org/officeDocument/2006/relationships/image"/><Relationship Id="rId19" Target="../media/image40.svg" Type="http://schemas.openxmlformats.org/officeDocument/2006/relationships/image"/><Relationship Id="rId2" Target="../media/image5.png" Type="http://schemas.openxmlformats.org/officeDocument/2006/relationships/image"/><Relationship Id="rId20" Target="../media/image41.png" Type="http://schemas.openxmlformats.org/officeDocument/2006/relationships/image"/><Relationship Id="rId21" Target="../media/image42.svg" Type="http://schemas.openxmlformats.org/officeDocument/2006/relationships/image"/><Relationship Id="rId22" Target="../media/image43.png" Type="http://schemas.openxmlformats.org/officeDocument/2006/relationships/image"/><Relationship Id="rId23" Target="../media/image44.svg" Type="http://schemas.openxmlformats.org/officeDocument/2006/relationships/image"/><Relationship Id="rId24" Target="../media/image45.png" Type="http://schemas.openxmlformats.org/officeDocument/2006/relationships/image"/><Relationship Id="rId25" Target="../media/image46.svg" Type="http://schemas.openxmlformats.org/officeDocument/2006/relationships/image"/><Relationship Id="rId3" Target="../media/image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5.png" Type="http://schemas.openxmlformats.org/officeDocument/2006/relationships/image"/><Relationship Id="rId15" Target="../media/image36.svg" Type="http://schemas.openxmlformats.org/officeDocument/2006/relationships/image"/><Relationship Id="rId16" Target="../media/image37.png" Type="http://schemas.openxmlformats.org/officeDocument/2006/relationships/image"/><Relationship Id="rId17" Target="../media/image38.svg" Type="http://schemas.openxmlformats.org/officeDocument/2006/relationships/image"/><Relationship Id="rId18" Target="../media/image39.png" Type="http://schemas.openxmlformats.org/officeDocument/2006/relationships/image"/><Relationship Id="rId19" Target="../media/image40.svg" Type="http://schemas.openxmlformats.org/officeDocument/2006/relationships/image"/><Relationship Id="rId2" Target="../media/image5.png" Type="http://schemas.openxmlformats.org/officeDocument/2006/relationships/image"/><Relationship Id="rId20" Target="../media/image41.png" Type="http://schemas.openxmlformats.org/officeDocument/2006/relationships/image"/><Relationship Id="rId21" Target="../media/image42.svg" Type="http://schemas.openxmlformats.org/officeDocument/2006/relationships/image"/><Relationship Id="rId22" Target="../media/image43.png" Type="http://schemas.openxmlformats.org/officeDocument/2006/relationships/image"/><Relationship Id="rId23" Target="../media/image44.svg" Type="http://schemas.openxmlformats.org/officeDocument/2006/relationships/image"/><Relationship Id="rId24" Target="../media/image45.png" Type="http://schemas.openxmlformats.org/officeDocument/2006/relationships/image"/><Relationship Id="rId25" Target="../media/image46.svg" Type="http://schemas.openxmlformats.org/officeDocument/2006/relationships/image"/><Relationship Id="rId3" Target="../media/image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25.png" Type="http://schemas.openxmlformats.org/officeDocument/2006/relationships/image"/><Relationship Id="rId15" Target="../media/image26.svg" Type="http://schemas.openxmlformats.org/officeDocument/2006/relationships/image"/><Relationship Id="rId16" Target="../media/image39.png" Type="http://schemas.openxmlformats.org/officeDocument/2006/relationships/image"/><Relationship Id="rId17" Target="../media/image40.svg" Type="http://schemas.openxmlformats.org/officeDocument/2006/relationships/image"/><Relationship Id="rId18" Target="../media/image27.png" Type="http://schemas.openxmlformats.org/officeDocument/2006/relationships/image"/><Relationship Id="rId19" Target="../media/image28.svg" Type="http://schemas.openxmlformats.org/officeDocument/2006/relationships/image"/><Relationship Id="rId2" Target="../media/image47.png" Type="http://schemas.openxmlformats.org/officeDocument/2006/relationships/image"/><Relationship Id="rId20" Target="../media/image5.png" Type="http://schemas.openxmlformats.org/officeDocument/2006/relationships/image"/><Relationship Id="rId21" Target="../media/image6.svg" Type="http://schemas.openxmlformats.org/officeDocument/2006/relationships/image"/><Relationship Id="rId22" Target="../media/image29.png" Type="http://schemas.openxmlformats.org/officeDocument/2006/relationships/image"/><Relationship Id="rId23" Target="../media/image30.svg" Type="http://schemas.openxmlformats.org/officeDocument/2006/relationships/image"/><Relationship Id="rId24" Target="../media/image51.png" Type="http://schemas.openxmlformats.org/officeDocument/2006/relationships/image"/><Relationship Id="rId25" Target="../media/image52.svg" Type="http://schemas.openxmlformats.org/officeDocument/2006/relationships/image"/><Relationship Id="rId26" Target="../media/image53.png" Type="http://schemas.openxmlformats.org/officeDocument/2006/relationships/image"/><Relationship Id="rId27" Target="../media/image54.svg" Type="http://schemas.openxmlformats.org/officeDocument/2006/relationships/image"/><Relationship Id="rId28" Target="../media/image43.png" Type="http://schemas.openxmlformats.org/officeDocument/2006/relationships/image"/><Relationship Id="rId29" Target="../media/image44.svg" Type="http://schemas.openxmlformats.org/officeDocument/2006/relationships/image"/><Relationship Id="rId3" Target="../media/image48.svg" Type="http://schemas.openxmlformats.org/officeDocument/2006/relationships/image"/><Relationship Id="rId30" Target="../media/image7.png" Type="http://schemas.openxmlformats.org/officeDocument/2006/relationships/image"/><Relationship Id="rId31" Target="../media/image8.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25.png" Type="http://schemas.openxmlformats.org/officeDocument/2006/relationships/image"/><Relationship Id="rId15" Target="../media/image26.svg" Type="http://schemas.openxmlformats.org/officeDocument/2006/relationships/image"/><Relationship Id="rId16" Target="../media/image39.png" Type="http://schemas.openxmlformats.org/officeDocument/2006/relationships/image"/><Relationship Id="rId17" Target="../media/image40.svg" Type="http://schemas.openxmlformats.org/officeDocument/2006/relationships/image"/><Relationship Id="rId18" Target="../media/image27.png" Type="http://schemas.openxmlformats.org/officeDocument/2006/relationships/image"/><Relationship Id="rId19" Target="../media/image28.svg" Type="http://schemas.openxmlformats.org/officeDocument/2006/relationships/image"/><Relationship Id="rId2" Target="../media/image47.png" Type="http://schemas.openxmlformats.org/officeDocument/2006/relationships/image"/><Relationship Id="rId20" Target="../media/image5.png" Type="http://schemas.openxmlformats.org/officeDocument/2006/relationships/image"/><Relationship Id="rId21" Target="../media/image6.svg" Type="http://schemas.openxmlformats.org/officeDocument/2006/relationships/image"/><Relationship Id="rId22" Target="../media/image29.png" Type="http://schemas.openxmlformats.org/officeDocument/2006/relationships/image"/><Relationship Id="rId23" Target="../media/image30.svg" Type="http://schemas.openxmlformats.org/officeDocument/2006/relationships/image"/><Relationship Id="rId24" Target="../media/image51.png" Type="http://schemas.openxmlformats.org/officeDocument/2006/relationships/image"/><Relationship Id="rId25" Target="../media/image52.svg" Type="http://schemas.openxmlformats.org/officeDocument/2006/relationships/image"/><Relationship Id="rId26" Target="../media/image53.png" Type="http://schemas.openxmlformats.org/officeDocument/2006/relationships/image"/><Relationship Id="rId27" Target="../media/image54.svg" Type="http://schemas.openxmlformats.org/officeDocument/2006/relationships/image"/><Relationship Id="rId28" Target="../media/image43.png" Type="http://schemas.openxmlformats.org/officeDocument/2006/relationships/image"/><Relationship Id="rId29" Target="../media/image44.svg" Type="http://schemas.openxmlformats.org/officeDocument/2006/relationships/image"/><Relationship Id="rId3" Target="../media/image48.svg" Type="http://schemas.openxmlformats.org/officeDocument/2006/relationships/image"/><Relationship Id="rId30" Target="../media/image7.png" Type="http://schemas.openxmlformats.org/officeDocument/2006/relationships/image"/><Relationship Id="rId31" Target="../media/image8.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2032030" y="-45404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273272" y="1488242"/>
            <a:ext cx="15741457" cy="7310516"/>
            <a:chOff x="0" y="0"/>
            <a:chExt cx="4145898" cy="1925403"/>
          </a:xfrm>
        </p:grpSpPr>
        <p:sp>
          <p:nvSpPr>
            <p:cNvPr name="Freeform 6" id="6"/>
            <p:cNvSpPr/>
            <p:nvPr/>
          </p:nvSpPr>
          <p:spPr>
            <a:xfrm flipH="false" flipV="false" rot="0">
              <a:off x="0" y="0"/>
              <a:ext cx="4145898" cy="1925403"/>
            </a:xfrm>
            <a:custGeom>
              <a:avLst/>
              <a:gdLst/>
              <a:ahLst/>
              <a:cxnLst/>
              <a:rect r="r" b="b" t="t" l="l"/>
              <a:pathLst>
                <a:path h="1925403" w="4145898">
                  <a:moveTo>
                    <a:pt x="14263" y="0"/>
                  </a:moveTo>
                  <a:lnTo>
                    <a:pt x="4131635" y="0"/>
                  </a:lnTo>
                  <a:cubicBezTo>
                    <a:pt x="4139512" y="0"/>
                    <a:pt x="4145898" y="6386"/>
                    <a:pt x="4145898" y="14263"/>
                  </a:cubicBezTo>
                  <a:lnTo>
                    <a:pt x="4145898" y="1911141"/>
                  </a:lnTo>
                  <a:cubicBezTo>
                    <a:pt x="4145898" y="1914923"/>
                    <a:pt x="4144395" y="1918551"/>
                    <a:pt x="4141721" y="1921226"/>
                  </a:cubicBezTo>
                  <a:cubicBezTo>
                    <a:pt x="4139046" y="1923901"/>
                    <a:pt x="4135418" y="1925403"/>
                    <a:pt x="4131635" y="1925403"/>
                  </a:cubicBezTo>
                  <a:lnTo>
                    <a:pt x="14263" y="1925403"/>
                  </a:lnTo>
                  <a:cubicBezTo>
                    <a:pt x="10480" y="1925403"/>
                    <a:pt x="6852" y="1923901"/>
                    <a:pt x="4177" y="1921226"/>
                  </a:cubicBezTo>
                  <a:cubicBezTo>
                    <a:pt x="1503" y="1918551"/>
                    <a:pt x="0" y="1914923"/>
                    <a:pt x="0" y="1911141"/>
                  </a:cubicBezTo>
                  <a:lnTo>
                    <a:pt x="0" y="14263"/>
                  </a:lnTo>
                  <a:cubicBezTo>
                    <a:pt x="0" y="10480"/>
                    <a:pt x="1503" y="6852"/>
                    <a:pt x="4177" y="4177"/>
                  </a:cubicBezTo>
                  <a:cubicBezTo>
                    <a:pt x="6852" y="1503"/>
                    <a:pt x="10480" y="0"/>
                    <a:pt x="14263"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145898" cy="1963503"/>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2778903" y="1582114"/>
            <a:ext cx="12730194" cy="6922747"/>
          </a:xfrm>
          <a:prstGeom prst="rect">
            <a:avLst/>
          </a:prstGeom>
        </p:spPr>
        <p:txBody>
          <a:bodyPr anchor="t" rtlCol="false" tIns="0" lIns="0" bIns="0" rIns="0">
            <a:spAutoFit/>
          </a:bodyPr>
          <a:lstStyle/>
          <a:p>
            <a:pPr algn="ctr">
              <a:lnSpc>
                <a:spcPts val="13756"/>
              </a:lnSpc>
            </a:pPr>
            <a:r>
              <a:rPr lang="en-US" sz="9825">
                <a:solidFill>
                  <a:srgbClr val="000000"/>
                </a:solidFill>
                <a:latin typeface="Coming Soon"/>
                <a:ea typeface="Coming Soon"/>
                <a:cs typeface="Coming Soon"/>
                <a:sym typeface="Coming Soon"/>
              </a:rPr>
              <a:t>Maths </a:t>
            </a:r>
          </a:p>
          <a:p>
            <a:pPr algn="ctr">
              <a:lnSpc>
                <a:spcPts val="13756"/>
              </a:lnSpc>
            </a:pPr>
            <a:r>
              <a:rPr lang="en-US" sz="9825">
                <a:solidFill>
                  <a:srgbClr val="000000"/>
                </a:solidFill>
                <a:latin typeface="Coming Soon"/>
                <a:ea typeface="Coming Soon"/>
                <a:cs typeface="Coming Soon"/>
                <a:sym typeface="Coming Soon"/>
              </a:rPr>
              <a:t>at </a:t>
            </a:r>
          </a:p>
          <a:p>
            <a:pPr algn="ctr" marL="0" indent="0" lvl="0">
              <a:lnSpc>
                <a:spcPts val="13756"/>
              </a:lnSpc>
              <a:spcBef>
                <a:spcPct val="0"/>
              </a:spcBef>
            </a:pPr>
            <a:r>
              <a:rPr lang="en-US" sz="9825">
                <a:solidFill>
                  <a:srgbClr val="000000"/>
                </a:solidFill>
                <a:latin typeface="Coming Soon"/>
                <a:ea typeface="Coming Soon"/>
                <a:cs typeface="Coming Soon"/>
                <a:sym typeface="Coming Soon"/>
              </a:rPr>
              <a:t>Kings Furlong Infant School and Nursery</a:t>
            </a:r>
          </a:p>
        </p:txBody>
      </p:sp>
      <p:sp>
        <p:nvSpPr>
          <p:cNvPr name="Freeform 9" id="9"/>
          <p:cNvSpPr/>
          <p:nvPr/>
        </p:nvSpPr>
        <p:spPr>
          <a:xfrm flipH="false" flipV="false" rot="-605417">
            <a:off x="15433868" y="2990105"/>
            <a:ext cx="2579571" cy="3362000"/>
          </a:xfrm>
          <a:custGeom>
            <a:avLst/>
            <a:gdLst/>
            <a:ahLst/>
            <a:cxnLst/>
            <a:rect r="r" b="b" t="t" l="l"/>
            <a:pathLst>
              <a:path h="3362000" w="2579571">
                <a:moveTo>
                  <a:pt x="0" y="0"/>
                </a:moveTo>
                <a:lnTo>
                  <a:pt x="2579570" y="0"/>
                </a:lnTo>
                <a:lnTo>
                  <a:pt x="2579570" y="3362000"/>
                </a:lnTo>
                <a:lnTo>
                  <a:pt x="0" y="3362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179608">
            <a:off x="-31783" y="2109683"/>
            <a:ext cx="1601231" cy="2361064"/>
          </a:xfrm>
          <a:custGeom>
            <a:avLst/>
            <a:gdLst/>
            <a:ahLst/>
            <a:cxnLst/>
            <a:rect r="r" b="b" t="t" l="l"/>
            <a:pathLst>
              <a:path h="2361064" w="1601231">
                <a:moveTo>
                  <a:pt x="0" y="0"/>
                </a:moveTo>
                <a:lnTo>
                  <a:pt x="1601230" y="0"/>
                </a:lnTo>
                <a:lnTo>
                  <a:pt x="1601230" y="2361064"/>
                </a:lnTo>
                <a:lnTo>
                  <a:pt x="0" y="23610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937205">
            <a:off x="165690" y="7641062"/>
            <a:ext cx="1726020" cy="2315392"/>
          </a:xfrm>
          <a:custGeom>
            <a:avLst/>
            <a:gdLst/>
            <a:ahLst/>
            <a:cxnLst/>
            <a:rect r="r" b="b" t="t" l="l"/>
            <a:pathLst>
              <a:path h="2315392" w="1726020">
                <a:moveTo>
                  <a:pt x="0" y="0"/>
                </a:moveTo>
                <a:lnTo>
                  <a:pt x="1726020" y="0"/>
                </a:lnTo>
                <a:lnTo>
                  <a:pt x="1726020" y="2315392"/>
                </a:lnTo>
                <a:lnTo>
                  <a:pt x="0" y="23153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60448">
            <a:off x="5826827" y="8241833"/>
            <a:ext cx="1595832" cy="2262133"/>
          </a:xfrm>
          <a:custGeom>
            <a:avLst/>
            <a:gdLst/>
            <a:ahLst/>
            <a:cxnLst/>
            <a:rect r="r" b="b" t="t" l="l"/>
            <a:pathLst>
              <a:path h="2262133" w="1595832">
                <a:moveTo>
                  <a:pt x="0" y="0"/>
                </a:moveTo>
                <a:lnTo>
                  <a:pt x="1595833" y="0"/>
                </a:lnTo>
                <a:lnTo>
                  <a:pt x="1595833" y="2262133"/>
                </a:lnTo>
                <a:lnTo>
                  <a:pt x="0" y="226213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441563">
            <a:off x="11935615" y="8229600"/>
            <a:ext cx="1909624" cy="2288221"/>
          </a:xfrm>
          <a:custGeom>
            <a:avLst/>
            <a:gdLst/>
            <a:ahLst/>
            <a:cxnLst/>
            <a:rect r="r" b="b" t="t" l="l"/>
            <a:pathLst>
              <a:path h="2288221" w="1909624">
                <a:moveTo>
                  <a:pt x="0" y="0"/>
                </a:moveTo>
                <a:lnTo>
                  <a:pt x="1909624" y="0"/>
                </a:lnTo>
                <a:lnTo>
                  <a:pt x="1909624" y="2288221"/>
                </a:lnTo>
                <a:lnTo>
                  <a:pt x="0" y="22882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875697">
            <a:off x="16888773" y="6399337"/>
            <a:ext cx="1697776" cy="2450858"/>
          </a:xfrm>
          <a:custGeom>
            <a:avLst/>
            <a:gdLst/>
            <a:ahLst/>
            <a:cxnLst/>
            <a:rect r="r" b="b" t="t" l="l"/>
            <a:pathLst>
              <a:path h="2450858" w="1697776">
                <a:moveTo>
                  <a:pt x="0" y="0"/>
                </a:moveTo>
                <a:lnTo>
                  <a:pt x="1697776" y="0"/>
                </a:lnTo>
                <a:lnTo>
                  <a:pt x="1697776" y="2450858"/>
                </a:lnTo>
                <a:lnTo>
                  <a:pt x="0" y="245085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1381185">
            <a:off x="16249750" y="171617"/>
            <a:ext cx="1761264" cy="2368447"/>
          </a:xfrm>
          <a:custGeom>
            <a:avLst/>
            <a:gdLst/>
            <a:ahLst/>
            <a:cxnLst/>
            <a:rect r="r" b="b" t="t" l="l"/>
            <a:pathLst>
              <a:path h="2368447" w="1761264">
                <a:moveTo>
                  <a:pt x="0" y="0"/>
                </a:moveTo>
                <a:lnTo>
                  <a:pt x="1761263" y="0"/>
                </a:lnTo>
                <a:lnTo>
                  <a:pt x="1761263" y="2368448"/>
                </a:lnTo>
                <a:lnTo>
                  <a:pt x="0" y="236844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6" id="16"/>
          <p:cNvSpPr/>
          <p:nvPr/>
        </p:nvSpPr>
        <p:spPr>
          <a:xfrm flipH="false" flipV="false" rot="-814235">
            <a:off x="11029412" y="-194797"/>
            <a:ext cx="1535032" cy="2215926"/>
          </a:xfrm>
          <a:custGeom>
            <a:avLst/>
            <a:gdLst/>
            <a:ahLst/>
            <a:cxnLst/>
            <a:rect r="r" b="b" t="t" l="l"/>
            <a:pathLst>
              <a:path h="2215926" w="1535032">
                <a:moveTo>
                  <a:pt x="0" y="0"/>
                </a:moveTo>
                <a:lnTo>
                  <a:pt x="1535033" y="0"/>
                </a:lnTo>
                <a:lnTo>
                  <a:pt x="1535033" y="2215926"/>
                </a:lnTo>
                <a:lnTo>
                  <a:pt x="0" y="221592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7" id="17"/>
          <p:cNvSpPr/>
          <p:nvPr/>
        </p:nvSpPr>
        <p:spPr>
          <a:xfrm flipH="false" flipV="false" rot="0">
            <a:off x="4673014" y="-405236"/>
            <a:ext cx="1687393" cy="2314379"/>
          </a:xfrm>
          <a:custGeom>
            <a:avLst/>
            <a:gdLst/>
            <a:ahLst/>
            <a:cxnLst/>
            <a:rect r="r" b="b" t="t" l="l"/>
            <a:pathLst>
              <a:path h="2314379" w="1687393">
                <a:moveTo>
                  <a:pt x="0" y="0"/>
                </a:moveTo>
                <a:lnTo>
                  <a:pt x="1687393" y="0"/>
                </a:lnTo>
                <a:lnTo>
                  <a:pt x="1687393" y="2314379"/>
                </a:lnTo>
                <a:lnTo>
                  <a:pt x="0" y="231437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8" id="18"/>
          <p:cNvSpPr/>
          <p:nvPr/>
        </p:nvSpPr>
        <p:spPr>
          <a:xfrm flipH="false" flipV="false" rot="0">
            <a:off x="325926" y="134452"/>
            <a:ext cx="3442097" cy="1221389"/>
          </a:xfrm>
          <a:custGeom>
            <a:avLst/>
            <a:gdLst/>
            <a:ahLst/>
            <a:cxnLst/>
            <a:rect r="r" b="b" t="t" l="l"/>
            <a:pathLst>
              <a:path h="1221389" w="3442097">
                <a:moveTo>
                  <a:pt x="0" y="0"/>
                </a:moveTo>
                <a:lnTo>
                  <a:pt x="3442097" y="0"/>
                </a:lnTo>
                <a:lnTo>
                  <a:pt x="3442097" y="1221389"/>
                </a:lnTo>
                <a:lnTo>
                  <a:pt x="0" y="1221389"/>
                </a:lnTo>
                <a:lnTo>
                  <a:pt x="0" y="0"/>
                </a:lnTo>
                <a:close/>
              </a:path>
            </a:pathLst>
          </a:custGeom>
          <a:blipFill>
            <a:blip r:embed="rId22"/>
            <a:stretch>
              <a:fillRect l="0" t="0" r="0" b="0"/>
            </a:stretch>
          </a:blipFill>
        </p:spPr>
      </p:sp>
      <p:sp>
        <p:nvSpPr>
          <p:cNvPr name="Freeform 19" id="19"/>
          <p:cNvSpPr/>
          <p:nvPr/>
        </p:nvSpPr>
        <p:spPr>
          <a:xfrm flipH="false" flipV="false" rot="0">
            <a:off x="15939686" y="9024558"/>
            <a:ext cx="2150085" cy="1218381"/>
          </a:xfrm>
          <a:custGeom>
            <a:avLst/>
            <a:gdLst/>
            <a:ahLst/>
            <a:cxnLst/>
            <a:rect r="r" b="b" t="t" l="l"/>
            <a:pathLst>
              <a:path h="1218381" w="2150085">
                <a:moveTo>
                  <a:pt x="0" y="0"/>
                </a:moveTo>
                <a:lnTo>
                  <a:pt x="2150085" y="0"/>
                </a:lnTo>
                <a:lnTo>
                  <a:pt x="2150085" y="1218381"/>
                </a:lnTo>
                <a:lnTo>
                  <a:pt x="0" y="1218381"/>
                </a:lnTo>
                <a:lnTo>
                  <a:pt x="0" y="0"/>
                </a:lnTo>
                <a:close/>
              </a:path>
            </a:pathLst>
          </a:custGeom>
          <a:blipFill>
            <a:blip r:embed="rId23"/>
            <a:stretch>
              <a:fillRect l="0" t="0" r="0" b="0"/>
            </a:stretch>
          </a:blipFill>
        </p:spPr>
      </p:sp>
      <p:sp>
        <p:nvSpPr>
          <p:cNvPr name="TextBox 20" id="2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sp>
        <p:nvSpPr>
          <p:cNvPr name="TextBox 2" id="2"/>
          <p:cNvSpPr txBox="true"/>
          <p:nvPr/>
        </p:nvSpPr>
        <p:spPr>
          <a:xfrm rot="0">
            <a:off x="1869223" y="135891"/>
            <a:ext cx="14367303" cy="1130300"/>
          </a:xfrm>
          <a:prstGeom prst="rect">
            <a:avLst/>
          </a:prstGeom>
        </p:spPr>
        <p:txBody>
          <a:bodyPr anchor="t" rtlCol="false" tIns="0" lIns="0" bIns="0" rIns="0">
            <a:spAutoFit/>
          </a:bodyPr>
          <a:lstStyle/>
          <a:p>
            <a:pPr algn="ctr" marL="0" indent="0" lvl="0">
              <a:lnSpc>
                <a:spcPts val="9100"/>
              </a:lnSpc>
              <a:spcBef>
                <a:spcPct val="0"/>
              </a:spcBef>
            </a:pPr>
            <a:r>
              <a:rPr lang="en-US" sz="6500">
                <a:solidFill>
                  <a:srgbClr val="000000"/>
                </a:solidFill>
                <a:latin typeface="Coming Soon"/>
                <a:ea typeface="Coming Soon"/>
                <a:cs typeface="Coming Soon"/>
                <a:sym typeface="Coming Soon"/>
              </a:rPr>
              <a:t>Year 2 National Curriculum</a:t>
            </a:r>
          </a:p>
        </p:txBody>
      </p:sp>
      <p:sp>
        <p:nvSpPr>
          <p:cNvPr name="Freeform 3" id="3"/>
          <p:cNvSpPr/>
          <p:nvPr/>
        </p:nvSpPr>
        <p:spPr>
          <a:xfrm flipH="false" flipV="false" rot="-524327">
            <a:off x="-535890" y="7337155"/>
            <a:ext cx="2358917" cy="3126276"/>
          </a:xfrm>
          <a:custGeom>
            <a:avLst/>
            <a:gdLst/>
            <a:ahLst/>
            <a:cxnLst/>
            <a:rect r="r" b="b" t="t" l="l"/>
            <a:pathLst>
              <a:path h="3126276" w="2358917">
                <a:moveTo>
                  <a:pt x="0" y="0"/>
                </a:moveTo>
                <a:lnTo>
                  <a:pt x="2358917" y="0"/>
                </a:lnTo>
                <a:lnTo>
                  <a:pt x="2358917" y="3126276"/>
                </a:lnTo>
                <a:lnTo>
                  <a:pt x="0" y="3126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533673" y="372733"/>
            <a:ext cx="2049919" cy="2057400"/>
          </a:xfrm>
          <a:custGeom>
            <a:avLst/>
            <a:gdLst/>
            <a:ahLst/>
            <a:cxnLst/>
            <a:rect r="r" b="b" t="t" l="l"/>
            <a:pathLst>
              <a:path h="2057400" w="2049919">
                <a:moveTo>
                  <a:pt x="0" y="0"/>
                </a:moveTo>
                <a:lnTo>
                  <a:pt x="2049919" y="0"/>
                </a:lnTo>
                <a:lnTo>
                  <a:pt x="2049919"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9655562" y="1515956"/>
            <a:ext cx="7446064" cy="7874436"/>
            <a:chOff x="0" y="0"/>
            <a:chExt cx="1961103" cy="2073926"/>
          </a:xfrm>
        </p:grpSpPr>
        <p:sp>
          <p:nvSpPr>
            <p:cNvPr name="Freeform 6" id="6"/>
            <p:cNvSpPr/>
            <p:nvPr/>
          </p:nvSpPr>
          <p:spPr>
            <a:xfrm flipH="false" flipV="false" rot="0">
              <a:off x="0" y="0"/>
              <a:ext cx="1961103" cy="2073926"/>
            </a:xfrm>
            <a:custGeom>
              <a:avLst/>
              <a:gdLst/>
              <a:ahLst/>
              <a:cxnLst/>
              <a:rect r="r" b="b" t="t" l="l"/>
              <a:pathLst>
                <a:path h="2073926" w="1961103">
                  <a:moveTo>
                    <a:pt x="30152" y="0"/>
                  </a:moveTo>
                  <a:lnTo>
                    <a:pt x="1930951" y="0"/>
                  </a:lnTo>
                  <a:cubicBezTo>
                    <a:pt x="1938948" y="0"/>
                    <a:pt x="1946617" y="3177"/>
                    <a:pt x="1952272" y="8831"/>
                  </a:cubicBezTo>
                  <a:cubicBezTo>
                    <a:pt x="1957927" y="14486"/>
                    <a:pt x="1961103" y="22155"/>
                    <a:pt x="1961103" y="30152"/>
                  </a:cubicBezTo>
                  <a:lnTo>
                    <a:pt x="1961103" y="2043773"/>
                  </a:lnTo>
                  <a:cubicBezTo>
                    <a:pt x="1961103" y="2060426"/>
                    <a:pt x="1947604" y="2073926"/>
                    <a:pt x="1930951" y="2073926"/>
                  </a:cubicBezTo>
                  <a:lnTo>
                    <a:pt x="30152" y="2073926"/>
                  </a:lnTo>
                  <a:cubicBezTo>
                    <a:pt x="22155" y="2073926"/>
                    <a:pt x="14486" y="2070749"/>
                    <a:pt x="8831" y="2065094"/>
                  </a:cubicBezTo>
                  <a:cubicBezTo>
                    <a:pt x="3177" y="2059439"/>
                    <a:pt x="0" y="2051770"/>
                    <a:pt x="0" y="2043773"/>
                  </a:cubicBezTo>
                  <a:lnTo>
                    <a:pt x="0" y="30152"/>
                  </a:lnTo>
                  <a:cubicBezTo>
                    <a:pt x="0" y="22155"/>
                    <a:pt x="3177" y="14486"/>
                    <a:pt x="8831" y="8831"/>
                  </a:cubicBezTo>
                  <a:cubicBezTo>
                    <a:pt x="14486" y="3177"/>
                    <a:pt x="22155" y="0"/>
                    <a:pt x="30152"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1961103" cy="2112026"/>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430035" y="1515956"/>
            <a:ext cx="7843061" cy="7874436"/>
            <a:chOff x="0" y="0"/>
            <a:chExt cx="2065662" cy="2073926"/>
          </a:xfrm>
        </p:grpSpPr>
        <p:sp>
          <p:nvSpPr>
            <p:cNvPr name="Freeform 9" id="9"/>
            <p:cNvSpPr/>
            <p:nvPr/>
          </p:nvSpPr>
          <p:spPr>
            <a:xfrm flipH="false" flipV="false" rot="0">
              <a:off x="0" y="0"/>
              <a:ext cx="2065662" cy="2073926"/>
            </a:xfrm>
            <a:custGeom>
              <a:avLst/>
              <a:gdLst/>
              <a:ahLst/>
              <a:cxnLst/>
              <a:rect r="r" b="b" t="t" l="l"/>
              <a:pathLst>
                <a:path h="2073926" w="2065662">
                  <a:moveTo>
                    <a:pt x="28626" y="0"/>
                  </a:moveTo>
                  <a:lnTo>
                    <a:pt x="2037036" y="0"/>
                  </a:lnTo>
                  <a:cubicBezTo>
                    <a:pt x="2044628" y="0"/>
                    <a:pt x="2051909" y="3016"/>
                    <a:pt x="2057278" y="8384"/>
                  </a:cubicBezTo>
                  <a:cubicBezTo>
                    <a:pt x="2062646" y="13753"/>
                    <a:pt x="2065662" y="21034"/>
                    <a:pt x="2065662" y="28626"/>
                  </a:cubicBezTo>
                  <a:lnTo>
                    <a:pt x="2065662" y="2045300"/>
                  </a:lnTo>
                  <a:cubicBezTo>
                    <a:pt x="2065662" y="2061109"/>
                    <a:pt x="2052846" y="2073926"/>
                    <a:pt x="2037036" y="2073926"/>
                  </a:cubicBezTo>
                  <a:lnTo>
                    <a:pt x="28626" y="2073926"/>
                  </a:lnTo>
                  <a:cubicBezTo>
                    <a:pt x="21034" y="2073926"/>
                    <a:pt x="13753" y="2070910"/>
                    <a:pt x="8384" y="2065541"/>
                  </a:cubicBezTo>
                  <a:cubicBezTo>
                    <a:pt x="3016" y="2060173"/>
                    <a:pt x="0" y="2052892"/>
                    <a:pt x="0" y="2045300"/>
                  </a:cubicBezTo>
                  <a:lnTo>
                    <a:pt x="0" y="28626"/>
                  </a:lnTo>
                  <a:cubicBezTo>
                    <a:pt x="0" y="21034"/>
                    <a:pt x="3016" y="13753"/>
                    <a:pt x="8384" y="8384"/>
                  </a:cubicBezTo>
                  <a:cubicBezTo>
                    <a:pt x="13753" y="3016"/>
                    <a:pt x="21034" y="0"/>
                    <a:pt x="28626" y="0"/>
                  </a:cubicBezTo>
                  <a:close/>
                </a:path>
              </a:pathLst>
            </a:custGeom>
            <a:solidFill>
              <a:srgbClr val="F5F4FF"/>
            </a:solidFill>
            <a:ln w="38100" cap="rnd">
              <a:solidFill>
                <a:srgbClr val="000000"/>
              </a:solidFill>
              <a:prstDash val="solid"/>
              <a:round/>
            </a:ln>
          </p:spPr>
        </p:sp>
        <p:sp>
          <p:nvSpPr>
            <p:cNvPr name="TextBox 10" id="10"/>
            <p:cNvSpPr txBox="true"/>
            <p:nvPr/>
          </p:nvSpPr>
          <p:spPr>
            <a:xfrm>
              <a:off x="0" y="-38100"/>
              <a:ext cx="2065662" cy="2112026"/>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560699">
            <a:off x="16847940" y="5827370"/>
            <a:ext cx="822719" cy="1103648"/>
          </a:xfrm>
          <a:custGeom>
            <a:avLst/>
            <a:gdLst/>
            <a:ahLst/>
            <a:cxnLst/>
            <a:rect r="r" b="b" t="t" l="l"/>
            <a:pathLst>
              <a:path h="1103648" w="822719">
                <a:moveTo>
                  <a:pt x="0" y="0"/>
                </a:moveTo>
                <a:lnTo>
                  <a:pt x="822720" y="0"/>
                </a:lnTo>
                <a:lnTo>
                  <a:pt x="822720" y="1103649"/>
                </a:lnTo>
                <a:lnTo>
                  <a:pt x="0" y="11036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560699">
            <a:off x="14520901" y="220654"/>
            <a:ext cx="764527" cy="1103648"/>
          </a:xfrm>
          <a:custGeom>
            <a:avLst/>
            <a:gdLst/>
            <a:ahLst/>
            <a:cxnLst/>
            <a:rect r="r" b="b" t="t" l="l"/>
            <a:pathLst>
              <a:path h="1103648" w="764527">
                <a:moveTo>
                  <a:pt x="0" y="0"/>
                </a:moveTo>
                <a:lnTo>
                  <a:pt x="764527" y="0"/>
                </a:lnTo>
                <a:lnTo>
                  <a:pt x="764527" y="1103648"/>
                </a:lnTo>
                <a:lnTo>
                  <a:pt x="0" y="110364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660003">
            <a:off x="17405960" y="2910167"/>
            <a:ext cx="818498" cy="1160242"/>
          </a:xfrm>
          <a:custGeom>
            <a:avLst/>
            <a:gdLst/>
            <a:ahLst/>
            <a:cxnLst/>
            <a:rect r="r" b="b" t="t" l="l"/>
            <a:pathLst>
              <a:path h="1160242" w="818498">
                <a:moveTo>
                  <a:pt x="0" y="0"/>
                </a:moveTo>
                <a:lnTo>
                  <a:pt x="818498" y="0"/>
                </a:lnTo>
                <a:lnTo>
                  <a:pt x="818498" y="1160242"/>
                </a:lnTo>
                <a:lnTo>
                  <a:pt x="0" y="11602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660003">
            <a:off x="17362067" y="8216796"/>
            <a:ext cx="862798" cy="1160242"/>
          </a:xfrm>
          <a:custGeom>
            <a:avLst/>
            <a:gdLst/>
            <a:ahLst/>
            <a:cxnLst/>
            <a:rect r="r" b="b" t="t" l="l"/>
            <a:pathLst>
              <a:path h="1160242" w="862798">
                <a:moveTo>
                  <a:pt x="0" y="0"/>
                </a:moveTo>
                <a:lnTo>
                  <a:pt x="862798" y="0"/>
                </a:lnTo>
                <a:lnTo>
                  <a:pt x="862798" y="1160242"/>
                </a:lnTo>
                <a:lnTo>
                  <a:pt x="0" y="116024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687350">
            <a:off x="17634670" y="6027440"/>
            <a:ext cx="801068" cy="1079872"/>
          </a:xfrm>
          <a:custGeom>
            <a:avLst/>
            <a:gdLst/>
            <a:ahLst/>
            <a:cxnLst/>
            <a:rect r="r" b="b" t="t" l="l"/>
            <a:pathLst>
              <a:path h="1079872" w="801068">
                <a:moveTo>
                  <a:pt x="0" y="0"/>
                </a:moveTo>
                <a:lnTo>
                  <a:pt x="801068" y="0"/>
                </a:lnTo>
                <a:lnTo>
                  <a:pt x="801068" y="1079871"/>
                </a:lnTo>
                <a:lnTo>
                  <a:pt x="0" y="107987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687350">
            <a:off x="15268827" y="357504"/>
            <a:ext cx="901202" cy="1079872"/>
          </a:xfrm>
          <a:custGeom>
            <a:avLst/>
            <a:gdLst/>
            <a:ahLst/>
            <a:cxnLst/>
            <a:rect r="r" b="b" t="t" l="l"/>
            <a:pathLst>
              <a:path h="1079872" w="901202">
                <a:moveTo>
                  <a:pt x="0" y="0"/>
                </a:moveTo>
                <a:lnTo>
                  <a:pt x="901202" y="0"/>
                </a:lnTo>
                <a:lnTo>
                  <a:pt x="901202" y="1079872"/>
                </a:lnTo>
                <a:lnTo>
                  <a:pt x="0" y="107987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7" id="17"/>
          <p:cNvSpPr/>
          <p:nvPr/>
        </p:nvSpPr>
        <p:spPr>
          <a:xfrm flipH="false" flipV="false" rot="-665515">
            <a:off x="16588875" y="3177296"/>
            <a:ext cx="911910" cy="1092703"/>
          </a:xfrm>
          <a:custGeom>
            <a:avLst/>
            <a:gdLst/>
            <a:ahLst/>
            <a:cxnLst/>
            <a:rect r="r" b="b" t="t" l="l"/>
            <a:pathLst>
              <a:path h="1092703" w="911910">
                <a:moveTo>
                  <a:pt x="0" y="0"/>
                </a:moveTo>
                <a:lnTo>
                  <a:pt x="911910" y="0"/>
                </a:lnTo>
                <a:lnTo>
                  <a:pt x="911910" y="1092703"/>
                </a:lnTo>
                <a:lnTo>
                  <a:pt x="0" y="109270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8" id="18"/>
          <p:cNvSpPr/>
          <p:nvPr/>
        </p:nvSpPr>
        <p:spPr>
          <a:xfrm flipH="false" flipV="false" rot="-665515">
            <a:off x="16589803" y="8394409"/>
            <a:ext cx="812573" cy="1092703"/>
          </a:xfrm>
          <a:custGeom>
            <a:avLst/>
            <a:gdLst/>
            <a:ahLst/>
            <a:cxnLst/>
            <a:rect r="r" b="b" t="t" l="l"/>
            <a:pathLst>
              <a:path h="1092703" w="812573">
                <a:moveTo>
                  <a:pt x="0" y="0"/>
                </a:moveTo>
                <a:lnTo>
                  <a:pt x="812573" y="0"/>
                </a:lnTo>
                <a:lnTo>
                  <a:pt x="812573" y="1092703"/>
                </a:lnTo>
                <a:lnTo>
                  <a:pt x="0" y="109270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583264">
            <a:off x="410400" y="637874"/>
            <a:ext cx="789425" cy="1164032"/>
          </a:xfrm>
          <a:custGeom>
            <a:avLst/>
            <a:gdLst/>
            <a:ahLst/>
            <a:cxnLst/>
            <a:rect r="r" b="b" t="t" l="l"/>
            <a:pathLst>
              <a:path h="1164032" w="789425">
                <a:moveTo>
                  <a:pt x="0" y="0"/>
                </a:moveTo>
                <a:lnTo>
                  <a:pt x="789426" y="0"/>
                </a:lnTo>
                <a:lnTo>
                  <a:pt x="789426" y="1164032"/>
                </a:lnTo>
                <a:lnTo>
                  <a:pt x="0" y="116403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0" id="20"/>
          <p:cNvSpPr/>
          <p:nvPr/>
        </p:nvSpPr>
        <p:spPr>
          <a:xfrm flipH="false" flipV="false" rot="371646">
            <a:off x="2292178" y="9416306"/>
            <a:ext cx="766896" cy="918939"/>
          </a:xfrm>
          <a:custGeom>
            <a:avLst/>
            <a:gdLst/>
            <a:ahLst/>
            <a:cxnLst/>
            <a:rect r="r" b="b" t="t" l="l"/>
            <a:pathLst>
              <a:path h="918939" w="766896">
                <a:moveTo>
                  <a:pt x="0" y="0"/>
                </a:moveTo>
                <a:lnTo>
                  <a:pt x="766896" y="0"/>
                </a:lnTo>
                <a:lnTo>
                  <a:pt x="766896" y="918939"/>
                </a:lnTo>
                <a:lnTo>
                  <a:pt x="0" y="91893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1" id="21"/>
          <p:cNvSpPr/>
          <p:nvPr/>
        </p:nvSpPr>
        <p:spPr>
          <a:xfrm flipH="false" flipV="false" rot="276740">
            <a:off x="1151573" y="675290"/>
            <a:ext cx="921681" cy="1242462"/>
          </a:xfrm>
          <a:custGeom>
            <a:avLst/>
            <a:gdLst/>
            <a:ahLst/>
            <a:cxnLst/>
            <a:rect r="r" b="b" t="t" l="l"/>
            <a:pathLst>
              <a:path h="1242462" w="921681">
                <a:moveTo>
                  <a:pt x="0" y="0"/>
                </a:moveTo>
                <a:lnTo>
                  <a:pt x="921680" y="0"/>
                </a:lnTo>
                <a:lnTo>
                  <a:pt x="921680" y="1242462"/>
                </a:lnTo>
                <a:lnTo>
                  <a:pt x="0" y="124246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2" id="22"/>
          <p:cNvSpPr/>
          <p:nvPr/>
        </p:nvSpPr>
        <p:spPr>
          <a:xfrm flipH="false" flipV="false" rot="583264">
            <a:off x="1687184" y="9305364"/>
            <a:ext cx="637384" cy="939843"/>
          </a:xfrm>
          <a:custGeom>
            <a:avLst/>
            <a:gdLst/>
            <a:ahLst/>
            <a:cxnLst/>
            <a:rect r="r" b="b" t="t" l="l"/>
            <a:pathLst>
              <a:path h="939843" w="637384">
                <a:moveTo>
                  <a:pt x="0" y="0"/>
                </a:moveTo>
                <a:lnTo>
                  <a:pt x="637385" y="0"/>
                </a:lnTo>
                <a:lnTo>
                  <a:pt x="637385" y="939843"/>
                </a:lnTo>
                <a:lnTo>
                  <a:pt x="0" y="93984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3" id="23"/>
          <p:cNvSpPr/>
          <p:nvPr/>
        </p:nvSpPr>
        <p:spPr>
          <a:xfrm flipH="false" flipV="false" rot="408235">
            <a:off x="331976" y="4393294"/>
            <a:ext cx="840037" cy="1129634"/>
          </a:xfrm>
          <a:custGeom>
            <a:avLst/>
            <a:gdLst/>
            <a:ahLst/>
            <a:cxnLst/>
            <a:rect r="r" b="b" t="t" l="l"/>
            <a:pathLst>
              <a:path h="1129634" w="840037">
                <a:moveTo>
                  <a:pt x="0" y="0"/>
                </a:moveTo>
                <a:lnTo>
                  <a:pt x="840037" y="0"/>
                </a:lnTo>
                <a:lnTo>
                  <a:pt x="840037" y="1129634"/>
                </a:lnTo>
                <a:lnTo>
                  <a:pt x="0" y="11296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4" id="24"/>
          <p:cNvSpPr/>
          <p:nvPr/>
        </p:nvSpPr>
        <p:spPr>
          <a:xfrm flipH="false" flipV="false" rot="-733862">
            <a:off x="8712915" y="8199523"/>
            <a:ext cx="2172864" cy="2117555"/>
          </a:xfrm>
          <a:custGeom>
            <a:avLst/>
            <a:gdLst/>
            <a:ahLst/>
            <a:cxnLst/>
            <a:rect r="r" b="b" t="t" l="l"/>
            <a:pathLst>
              <a:path h="2117555" w="2172864">
                <a:moveTo>
                  <a:pt x="0" y="0"/>
                </a:moveTo>
                <a:lnTo>
                  <a:pt x="2172864" y="0"/>
                </a:lnTo>
                <a:lnTo>
                  <a:pt x="2172864" y="2117554"/>
                </a:lnTo>
                <a:lnTo>
                  <a:pt x="0" y="2117554"/>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5" id="25"/>
          <p:cNvSpPr/>
          <p:nvPr/>
        </p:nvSpPr>
        <p:spPr>
          <a:xfrm flipH="false" flipV="false" rot="536968">
            <a:off x="9336289" y="1197594"/>
            <a:ext cx="581866" cy="857979"/>
          </a:xfrm>
          <a:custGeom>
            <a:avLst/>
            <a:gdLst/>
            <a:ahLst/>
            <a:cxnLst/>
            <a:rect r="r" b="b" t="t" l="l"/>
            <a:pathLst>
              <a:path h="857979" w="581866">
                <a:moveTo>
                  <a:pt x="0" y="0"/>
                </a:moveTo>
                <a:lnTo>
                  <a:pt x="581865" y="0"/>
                </a:lnTo>
                <a:lnTo>
                  <a:pt x="581865" y="857978"/>
                </a:lnTo>
                <a:lnTo>
                  <a:pt x="0" y="85797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6" id="26"/>
          <p:cNvSpPr/>
          <p:nvPr/>
        </p:nvSpPr>
        <p:spPr>
          <a:xfrm flipH="false" flipV="false" rot="545567">
            <a:off x="9004173" y="2157458"/>
            <a:ext cx="957872" cy="320452"/>
          </a:xfrm>
          <a:custGeom>
            <a:avLst/>
            <a:gdLst/>
            <a:ahLst/>
            <a:cxnLst/>
            <a:rect r="r" b="b" t="t" l="l"/>
            <a:pathLst>
              <a:path h="320452" w="957872">
                <a:moveTo>
                  <a:pt x="0" y="0"/>
                </a:moveTo>
                <a:lnTo>
                  <a:pt x="957872" y="0"/>
                </a:lnTo>
                <a:lnTo>
                  <a:pt x="957872" y="320451"/>
                </a:lnTo>
                <a:lnTo>
                  <a:pt x="0" y="320451"/>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7" id="27"/>
          <p:cNvSpPr/>
          <p:nvPr/>
        </p:nvSpPr>
        <p:spPr>
          <a:xfrm flipH="false" flipV="false" rot="436614">
            <a:off x="9037000" y="2588898"/>
            <a:ext cx="644129" cy="864075"/>
          </a:xfrm>
          <a:custGeom>
            <a:avLst/>
            <a:gdLst/>
            <a:ahLst/>
            <a:cxnLst/>
            <a:rect r="r" b="b" t="t" l="l"/>
            <a:pathLst>
              <a:path h="864075" w="644129">
                <a:moveTo>
                  <a:pt x="0" y="0"/>
                </a:moveTo>
                <a:lnTo>
                  <a:pt x="644129" y="0"/>
                </a:lnTo>
                <a:lnTo>
                  <a:pt x="644129" y="864076"/>
                </a:lnTo>
                <a:lnTo>
                  <a:pt x="0" y="864076"/>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TextBox 28" id="28"/>
          <p:cNvSpPr txBox="true"/>
          <p:nvPr/>
        </p:nvSpPr>
        <p:spPr>
          <a:xfrm rot="0">
            <a:off x="1762462" y="2112358"/>
            <a:ext cx="7178206" cy="7676056"/>
          </a:xfrm>
          <a:prstGeom prst="rect">
            <a:avLst/>
          </a:prstGeom>
        </p:spPr>
        <p:txBody>
          <a:bodyPr anchor="t" rtlCol="false" tIns="0" lIns="0" bIns="0" rIns="0">
            <a:spAutoFit/>
          </a:bodyPr>
          <a:lstStyle/>
          <a:p>
            <a:pPr algn="l" marL="0" indent="0" lvl="0">
              <a:lnSpc>
                <a:spcPts val="2100"/>
              </a:lnSpc>
            </a:pPr>
            <a:r>
              <a:rPr lang="en-US" sz="2100">
                <a:solidFill>
                  <a:srgbClr val="000000"/>
                </a:solidFill>
                <a:latin typeface="Coming Soon"/>
                <a:ea typeface="Coming Soon"/>
                <a:cs typeface="Coming Soon"/>
                <a:sym typeface="Coming Soon"/>
              </a:rPr>
              <a:t>•  choo</a:t>
            </a:r>
            <a:r>
              <a:rPr lang="en-US" sz="2100" u="none">
                <a:solidFill>
                  <a:srgbClr val="000000"/>
                </a:solidFill>
                <a:latin typeface="Coming Soon"/>
                <a:ea typeface="Coming Soon"/>
                <a:cs typeface="Coming Soon"/>
                <a:sym typeface="Coming Soon"/>
              </a:rPr>
              <a:t>se and use appropriate s</a:t>
            </a:r>
            <a:r>
              <a:rPr lang="en-US" sz="2100" u="none">
                <a:solidFill>
                  <a:srgbClr val="000000"/>
                </a:solidFill>
                <a:latin typeface="Coming Soon"/>
                <a:ea typeface="Coming Soon"/>
                <a:cs typeface="Coming Soon"/>
                <a:sym typeface="Coming Soon"/>
              </a:rPr>
              <a:t>tandard units to estimate and measure length/height in any direction (m/cm); mass (kg/g); temperature (°C); capacity (litres/ml) to the nearest appropriate unit, using rulers, scales, thermometers and measuring vessels</a:t>
            </a:r>
          </a:p>
          <a:p>
            <a:pPr algn="l">
              <a:lnSpc>
                <a:spcPts val="2100"/>
              </a:lnSpc>
            </a:pPr>
          </a:p>
          <a:p>
            <a:pPr algn="l" marL="0" indent="0" lvl="0">
              <a:lnSpc>
                <a:spcPts val="2100"/>
              </a:lnSpc>
            </a:pPr>
            <a:r>
              <a:rPr lang="en-US" sz="2100" u="none">
                <a:solidFill>
                  <a:srgbClr val="000000"/>
                </a:solidFill>
                <a:latin typeface="Coming Soon"/>
                <a:ea typeface="Coming Soon"/>
                <a:cs typeface="Coming Soon"/>
                <a:sym typeface="Coming Soon"/>
              </a:rPr>
              <a:t>•  </a:t>
            </a:r>
            <a:r>
              <a:rPr lang="en-US" sz="2100" u="none">
                <a:solidFill>
                  <a:srgbClr val="000000"/>
                </a:solidFill>
                <a:latin typeface="Coming Soon"/>
                <a:ea typeface="Coming Soon"/>
                <a:cs typeface="Coming Soon"/>
                <a:sym typeface="Coming Soon"/>
              </a:rPr>
              <a:t>compare and order lengths, mass, volume/capacity and record the results using &gt;, &lt; and =</a:t>
            </a:r>
          </a:p>
          <a:p>
            <a:pPr algn="l">
              <a:lnSpc>
                <a:spcPts val="2100"/>
              </a:lnSpc>
            </a:pPr>
          </a:p>
          <a:p>
            <a:pPr algn="l" marL="0" indent="0" lvl="0">
              <a:lnSpc>
                <a:spcPts val="2100"/>
              </a:lnSpc>
            </a:pPr>
            <a:r>
              <a:rPr lang="en-US" sz="2100" u="none">
                <a:solidFill>
                  <a:srgbClr val="000000"/>
                </a:solidFill>
                <a:latin typeface="Coming Soon"/>
                <a:ea typeface="Coming Soon"/>
                <a:cs typeface="Coming Soon"/>
                <a:sym typeface="Coming Soon"/>
              </a:rPr>
              <a:t>• </a:t>
            </a:r>
            <a:r>
              <a:rPr lang="en-US" sz="2100" u="none">
                <a:solidFill>
                  <a:srgbClr val="000000"/>
                </a:solidFill>
                <a:latin typeface="Coming Soon"/>
                <a:ea typeface="Coming Soon"/>
                <a:cs typeface="Coming Soon"/>
                <a:sym typeface="Coming Soon"/>
              </a:rPr>
              <a:t>recognise and use symbols for pounds (£) and pence (p); combine amounts to make a particular value</a:t>
            </a:r>
          </a:p>
          <a:p>
            <a:pPr algn="l">
              <a:lnSpc>
                <a:spcPts val="2100"/>
              </a:lnSpc>
            </a:pPr>
          </a:p>
          <a:p>
            <a:pPr algn="l" marL="0" indent="0" lvl="0">
              <a:lnSpc>
                <a:spcPts val="2100"/>
              </a:lnSpc>
            </a:pPr>
            <a:r>
              <a:rPr lang="en-US" sz="2100" u="none">
                <a:solidFill>
                  <a:srgbClr val="000000"/>
                </a:solidFill>
                <a:latin typeface="Coming Soon"/>
                <a:ea typeface="Coming Soon"/>
                <a:cs typeface="Coming Soon"/>
                <a:sym typeface="Coming Soon"/>
              </a:rPr>
              <a:t>• </a:t>
            </a:r>
            <a:r>
              <a:rPr lang="en-US" sz="2100" u="none">
                <a:solidFill>
                  <a:srgbClr val="000000"/>
                </a:solidFill>
                <a:latin typeface="Coming Soon"/>
                <a:ea typeface="Coming Soon"/>
                <a:cs typeface="Coming Soon"/>
                <a:sym typeface="Coming Soon"/>
              </a:rPr>
              <a:t>find different combinations of coins that equal the same amounts of money</a:t>
            </a:r>
          </a:p>
          <a:p>
            <a:pPr algn="l">
              <a:lnSpc>
                <a:spcPts val="2100"/>
              </a:lnSpc>
            </a:pPr>
          </a:p>
          <a:p>
            <a:pPr algn="l" marL="0" indent="0" lvl="0">
              <a:lnSpc>
                <a:spcPts val="2100"/>
              </a:lnSpc>
            </a:pPr>
            <a:r>
              <a:rPr lang="en-US" sz="2100" u="none">
                <a:solidFill>
                  <a:srgbClr val="000000"/>
                </a:solidFill>
                <a:latin typeface="Coming Soon"/>
                <a:ea typeface="Coming Soon"/>
                <a:cs typeface="Coming Soon"/>
                <a:sym typeface="Coming Soon"/>
              </a:rPr>
              <a:t>• </a:t>
            </a:r>
            <a:r>
              <a:rPr lang="en-US" sz="2100" u="none">
                <a:solidFill>
                  <a:srgbClr val="000000"/>
                </a:solidFill>
                <a:latin typeface="Coming Soon"/>
                <a:ea typeface="Coming Soon"/>
                <a:cs typeface="Coming Soon"/>
                <a:sym typeface="Coming Soon"/>
              </a:rPr>
              <a:t>solve simple problems in a practical context involving addition and subtraction of money of the same unit, including giving change</a:t>
            </a:r>
          </a:p>
          <a:p>
            <a:pPr algn="l">
              <a:lnSpc>
                <a:spcPts val="2100"/>
              </a:lnSpc>
            </a:pPr>
          </a:p>
          <a:p>
            <a:pPr algn="l" marL="0" indent="0" lvl="0">
              <a:lnSpc>
                <a:spcPts val="2100"/>
              </a:lnSpc>
            </a:pPr>
            <a:r>
              <a:rPr lang="en-US" sz="2100" u="none">
                <a:solidFill>
                  <a:srgbClr val="000000"/>
                </a:solidFill>
                <a:latin typeface="Coming Soon"/>
                <a:ea typeface="Coming Soon"/>
                <a:cs typeface="Coming Soon"/>
                <a:sym typeface="Coming Soon"/>
              </a:rPr>
              <a:t>• </a:t>
            </a:r>
            <a:r>
              <a:rPr lang="en-US" sz="2100" u="none">
                <a:solidFill>
                  <a:srgbClr val="000000"/>
                </a:solidFill>
                <a:latin typeface="Coming Soon"/>
                <a:ea typeface="Coming Soon"/>
                <a:cs typeface="Coming Soon"/>
                <a:sym typeface="Coming Soon"/>
              </a:rPr>
              <a:t>compare and sequence intervals of time</a:t>
            </a:r>
          </a:p>
          <a:p>
            <a:pPr algn="l">
              <a:lnSpc>
                <a:spcPts val="2100"/>
              </a:lnSpc>
            </a:pPr>
          </a:p>
          <a:p>
            <a:pPr algn="l" marL="0" indent="0" lvl="0">
              <a:lnSpc>
                <a:spcPts val="2100"/>
              </a:lnSpc>
            </a:pPr>
            <a:r>
              <a:rPr lang="en-US" sz="2100" u="none">
                <a:solidFill>
                  <a:srgbClr val="000000"/>
                </a:solidFill>
                <a:latin typeface="Coming Soon"/>
                <a:ea typeface="Coming Soon"/>
                <a:cs typeface="Coming Soon"/>
                <a:sym typeface="Coming Soon"/>
              </a:rPr>
              <a:t>• </a:t>
            </a:r>
            <a:r>
              <a:rPr lang="en-US" sz="2100" u="none">
                <a:solidFill>
                  <a:srgbClr val="000000"/>
                </a:solidFill>
                <a:latin typeface="Coming Soon"/>
                <a:ea typeface="Coming Soon"/>
                <a:cs typeface="Coming Soon"/>
                <a:sym typeface="Coming Soon"/>
              </a:rPr>
              <a:t>tell and write the time to five minutes, including quarter past/to the hour and draw the hands on a clock face to show these times</a:t>
            </a:r>
          </a:p>
          <a:p>
            <a:pPr algn="l">
              <a:lnSpc>
                <a:spcPts val="2100"/>
              </a:lnSpc>
            </a:pPr>
          </a:p>
          <a:p>
            <a:pPr algn="l">
              <a:lnSpc>
                <a:spcPts val="2100"/>
              </a:lnSpc>
            </a:pPr>
            <a:r>
              <a:rPr lang="en-US" sz="2100" u="none">
                <a:solidFill>
                  <a:srgbClr val="000000"/>
                </a:solidFill>
                <a:latin typeface="Coming Soon"/>
                <a:ea typeface="Coming Soon"/>
                <a:cs typeface="Coming Soon"/>
                <a:sym typeface="Coming Soon"/>
              </a:rPr>
              <a:t>• </a:t>
            </a:r>
            <a:r>
              <a:rPr lang="en-US" sz="2100" u="none">
                <a:solidFill>
                  <a:srgbClr val="000000"/>
                </a:solidFill>
                <a:latin typeface="Coming Soon"/>
                <a:ea typeface="Coming Soon"/>
                <a:cs typeface="Coming Soon"/>
                <a:sym typeface="Coming Soon"/>
              </a:rPr>
              <a:t>know the number of minutes in an hour and the number of hours in a day</a:t>
            </a:r>
          </a:p>
          <a:p>
            <a:pPr algn="ctr" marL="0" indent="0" lvl="0">
              <a:lnSpc>
                <a:spcPts val="4110"/>
              </a:lnSpc>
              <a:spcBef>
                <a:spcPct val="0"/>
              </a:spcBef>
            </a:pPr>
          </a:p>
        </p:txBody>
      </p:sp>
      <p:sp>
        <p:nvSpPr>
          <p:cNvPr name="TextBox 29" id="29"/>
          <p:cNvSpPr txBox="true"/>
          <p:nvPr/>
        </p:nvSpPr>
        <p:spPr>
          <a:xfrm rot="0">
            <a:off x="2121716" y="1550383"/>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Measurement</a:t>
            </a:r>
          </a:p>
        </p:txBody>
      </p:sp>
      <p:sp>
        <p:nvSpPr>
          <p:cNvPr name="TextBox 30" id="30"/>
          <p:cNvSpPr txBox="true"/>
          <p:nvPr/>
        </p:nvSpPr>
        <p:spPr>
          <a:xfrm rot="0">
            <a:off x="9899015" y="1562208"/>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Fractions</a:t>
            </a:r>
          </a:p>
        </p:txBody>
      </p:sp>
      <p:sp>
        <p:nvSpPr>
          <p:cNvPr name="TextBox 31" id="31"/>
          <p:cNvSpPr txBox="true"/>
          <p:nvPr/>
        </p:nvSpPr>
        <p:spPr>
          <a:xfrm rot="0">
            <a:off x="9871697" y="2234246"/>
            <a:ext cx="7013794" cy="3191510"/>
          </a:xfrm>
          <a:prstGeom prst="rect">
            <a:avLst/>
          </a:prstGeom>
        </p:spPr>
        <p:txBody>
          <a:bodyPr anchor="t" rtlCol="false" tIns="0" lIns="0" bIns="0" rIns="0">
            <a:spAutoFit/>
          </a:bodyPr>
          <a:lstStyle/>
          <a:p>
            <a:pPr algn="ctr">
              <a:lnSpc>
                <a:spcPts val="3640"/>
              </a:lnSpc>
              <a:spcBef>
                <a:spcPct val="0"/>
              </a:spcBef>
            </a:pPr>
            <a:r>
              <a:rPr lang="en-US" sz="2600">
                <a:solidFill>
                  <a:srgbClr val="000000"/>
                </a:solidFill>
                <a:latin typeface="Coming Soon"/>
                <a:ea typeface="Coming Soon"/>
                <a:cs typeface="Coming Soon"/>
                <a:sym typeface="Coming Soon"/>
              </a:rPr>
              <a:t>•  </a:t>
            </a:r>
            <a:r>
              <a:rPr lang="en-US" sz="2600">
                <a:solidFill>
                  <a:srgbClr val="000000"/>
                </a:solidFill>
                <a:latin typeface="Coming Soon"/>
                <a:ea typeface="Coming Soon"/>
                <a:cs typeface="Coming Soon"/>
                <a:sym typeface="Coming Soon"/>
              </a:rPr>
              <a:t>recognise, find, name and write fractions ½, ⅓ and ¼ of a length, shape, set of objects or quantity</a:t>
            </a:r>
          </a:p>
          <a:p>
            <a:pPr algn="ctr">
              <a:lnSpc>
                <a:spcPts val="3640"/>
              </a:lnSpc>
              <a:spcBef>
                <a:spcPct val="0"/>
              </a:spcBef>
            </a:pPr>
          </a:p>
          <a:p>
            <a:pPr algn="ctr">
              <a:lnSpc>
                <a:spcPts val="3640"/>
              </a:lnSpc>
              <a:spcBef>
                <a:spcPct val="0"/>
              </a:spcBef>
            </a:pPr>
            <a:r>
              <a:rPr lang="en-US" sz="2600">
                <a:solidFill>
                  <a:srgbClr val="000000"/>
                </a:solidFill>
                <a:latin typeface="Coming Soon"/>
                <a:ea typeface="Coming Soon"/>
                <a:cs typeface="Coming Soon"/>
                <a:sym typeface="Coming Soon"/>
              </a:rPr>
              <a:t>•  write simple fractions, for example  of 6 = 3 and recognise the equivalence of ½ and 2/4 </a:t>
            </a:r>
          </a:p>
          <a:p>
            <a:pPr algn="ctr">
              <a:lnSpc>
                <a:spcPts val="3640"/>
              </a:lnSpc>
              <a:spcBef>
                <a:spcPct val="0"/>
              </a:spcBef>
            </a:pPr>
          </a:p>
        </p:txBody>
      </p:sp>
      <p:sp>
        <p:nvSpPr>
          <p:cNvPr name="TextBox 32" id="32"/>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0" y="-609023"/>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28700" y="923925"/>
            <a:ext cx="16230600" cy="6912610"/>
          </a:xfrm>
          <a:prstGeom prst="rect">
            <a:avLst/>
          </a:prstGeom>
        </p:spPr>
        <p:txBody>
          <a:bodyPr anchor="t" rtlCol="false" tIns="0" lIns="0" bIns="0" rIns="0">
            <a:spAutoFit/>
          </a:bodyPr>
          <a:lstStyle/>
          <a:p>
            <a:pPr algn="ctr">
              <a:lnSpc>
                <a:spcPts val="7000"/>
              </a:lnSpc>
            </a:pPr>
            <a:r>
              <a:rPr lang="en-US" sz="5000" u="sng">
                <a:solidFill>
                  <a:srgbClr val="000000"/>
                </a:solidFill>
                <a:latin typeface="Coming Soon"/>
                <a:ea typeface="Coming Soon"/>
                <a:cs typeface="Coming Soon"/>
                <a:sym typeface="Coming Soon"/>
              </a:rPr>
              <a:t>CPA Approach</a:t>
            </a:r>
          </a:p>
          <a:p>
            <a:pPr algn="ctr">
              <a:lnSpc>
                <a:spcPts val="5739"/>
              </a:lnSpc>
            </a:pPr>
          </a:p>
          <a:p>
            <a:pPr algn="ctr">
              <a:lnSpc>
                <a:spcPts val="5739"/>
              </a:lnSpc>
            </a:pPr>
          </a:p>
          <a:p>
            <a:pPr algn="ctr">
              <a:lnSpc>
                <a:spcPts val="5739"/>
              </a:lnSpc>
            </a:pPr>
            <a:r>
              <a:rPr lang="en-US" sz="4099">
                <a:solidFill>
                  <a:srgbClr val="000000"/>
                </a:solidFill>
                <a:latin typeface="Coming Soon"/>
                <a:ea typeface="Coming Soon"/>
                <a:cs typeface="Coming Soon"/>
                <a:sym typeface="Coming Soon"/>
              </a:rPr>
              <a:t>C - Concrete - The ‘doing’ stage of the CPA </a:t>
            </a:r>
            <a:r>
              <a:rPr lang="en-US" sz="4099" u="sng">
                <a:solidFill>
                  <a:srgbClr val="000000"/>
                </a:solidFill>
                <a:latin typeface="Coming Soon"/>
                <a:ea typeface="Coming Soon"/>
                <a:cs typeface="Coming Soon"/>
                <a:sym typeface="Coming Soon"/>
                <a:hlinkClick r:id="rId5" tooltip="https://www.structural-learning.com/post/schema-building"/>
              </a:rPr>
              <a:t>learning</a:t>
            </a:r>
            <a:r>
              <a:rPr lang="en-US" sz="4099">
                <a:solidFill>
                  <a:srgbClr val="000000"/>
                </a:solidFill>
                <a:latin typeface="Coming Soon"/>
                <a:ea typeface="Coming Soon"/>
                <a:cs typeface="Coming Soon"/>
                <a:sym typeface="Coming Soon"/>
              </a:rPr>
              <a:t> approach.</a:t>
            </a:r>
          </a:p>
          <a:p>
            <a:pPr algn="ctr">
              <a:lnSpc>
                <a:spcPts val="5739"/>
              </a:lnSpc>
            </a:pPr>
          </a:p>
          <a:p>
            <a:pPr algn="ctr">
              <a:lnSpc>
                <a:spcPts val="5739"/>
              </a:lnSpc>
            </a:pPr>
            <a:r>
              <a:rPr lang="en-US" sz="4099">
                <a:solidFill>
                  <a:srgbClr val="000000"/>
                </a:solidFill>
                <a:latin typeface="Coming Soon"/>
                <a:ea typeface="Coming Soon"/>
                <a:cs typeface="Coming Soon"/>
                <a:sym typeface="Coming Soon"/>
              </a:rPr>
              <a:t>P - Pictorial - The ‘seeing’ stage of the CPA </a:t>
            </a:r>
            <a:r>
              <a:rPr lang="en-US" sz="4099" u="sng">
                <a:solidFill>
                  <a:srgbClr val="000000"/>
                </a:solidFill>
                <a:latin typeface="Coming Soon"/>
                <a:ea typeface="Coming Soon"/>
                <a:cs typeface="Coming Soon"/>
                <a:sym typeface="Coming Soon"/>
                <a:hlinkClick r:id="rId6" tooltip="https://www.structural-learning.com/post/schema-building"/>
              </a:rPr>
              <a:t>learning</a:t>
            </a:r>
            <a:r>
              <a:rPr lang="en-US" sz="4099">
                <a:solidFill>
                  <a:srgbClr val="000000"/>
                </a:solidFill>
                <a:latin typeface="Coming Soon"/>
                <a:ea typeface="Coming Soon"/>
                <a:cs typeface="Coming Soon"/>
                <a:sym typeface="Coming Soon"/>
              </a:rPr>
              <a:t> approach. </a:t>
            </a:r>
          </a:p>
          <a:p>
            <a:pPr algn="ctr">
              <a:lnSpc>
                <a:spcPts val="5739"/>
              </a:lnSpc>
            </a:pPr>
          </a:p>
          <a:p>
            <a:pPr algn="ctr">
              <a:lnSpc>
                <a:spcPts val="5739"/>
              </a:lnSpc>
            </a:pPr>
            <a:r>
              <a:rPr lang="en-US" sz="4099">
                <a:solidFill>
                  <a:srgbClr val="000000"/>
                </a:solidFill>
                <a:latin typeface="Coming Soon"/>
                <a:ea typeface="Coming Soon"/>
                <a:cs typeface="Coming Soon"/>
                <a:sym typeface="Coming Soon"/>
              </a:rPr>
              <a:t>A - Abstract - The ‘symbolic’ stage of the CPA </a:t>
            </a:r>
            <a:r>
              <a:rPr lang="en-US" sz="4099" u="sng">
                <a:solidFill>
                  <a:srgbClr val="000000"/>
                </a:solidFill>
                <a:latin typeface="Coming Soon"/>
                <a:ea typeface="Coming Soon"/>
                <a:cs typeface="Coming Soon"/>
                <a:sym typeface="Coming Soon"/>
                <a:hlinkClick r:id="rId7" tooltip="https://www.structural-learning.com/post/schema-building"/>
              </a:rPr>
              <a:t>learning</a:t>
            </a:r>
            <a:r>
              <a:rPr lang="en-US" sz="4099">
                <a:solidFill>
                  <a:srgbClr val="000000"/>
                </a:solidFill>
                <a:latin typeface="Coming Soon"/>
                <a:ea typeface="Coming Soon"/>
                <a:cs typeface="Coming Soon"/>
                <a:sym typeface="Coming Soon"/>
              </a:rPr>
              <a:t> approach.</a:t>
            </a:r>
          </a:p>
          <a:p>
            <a:pPr algn="ctr">
              <a:lnSpc>
                <a:spcPts val="3779"/>
              </a:lnSpc>
            </a:pPr>
          </a:p>
          <a:p>
            <a:pPr algn="ctr" marL="0" indent="0" lvl="0">
              <a:lnSpc>
                <a:spcPts val="3779"/>
              </a:lnSpc>
              <a:spcBef>
                <a:spcPct val="0"/>
              </a:spcBef>
            </a:pPr>
          </a:p>
        </p:txBody>
      </p:sp>
      <p:sp>
        <p:nvSpPr>
          <p:cNvPr name="Freeform 9" id="9"/>
          <p:cNvSpPr/>
          <p:nvPr/>
        </p:nvSpPr>
        <p:spPr>
          <a:xfrm flipH="false" flipV="false" rot="-538592">
            <a:off x="17215996" y="519814"/>
            <a:ext cx="2144008" cy="2794323"/>
          </a:xfrm>
          <a:custGeom>
            <a:avLst/>
            <a:gdLst/>
            <a:ahLst/>
            <a:cxnLst/>
            <a:rect r="r" b="b" t="t" l="l"/>
            <a:pathLst>
              <a:path h="2794323" w="2144008">
                <a:moveTo>
                  <a:pt x="0" y="0"/>
                </a:moveTo>
                <a:lnTo>
                  <a:pt x="2144008" y="0"/>
                </a:lnTo>
                <a:lnTo>
                  <a:pt x="2144008" y="2794323"/>
                </a:lnTo>
                <a:lnTo>
                  <a:pt x="0" y="279432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0" y="-609023"/>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28700" y="895350"/>
            <a:ext cx="16230600" cy="1047750"/>
          </a:xfrm>
          <a:prstGeom prst="rect">
            <a:avLst/>
          </a:prstGeom>
        </p:spPr>
        <p:txBody>
          <a:bodyPr anchor="t" rtlCol="false" tIns="0" lIns="0" bIns="0" rIns="0">
            <a:spAutoFit/>
          </a:bodyPr>
          <a:lstStyle/>
          <a:p>
            <a:pPr algn="ctr" marL="0" indent="0" lvl="0">
              <a:lnSpc>
                <a:spcPts val="8400"/>
              </a:lnSpc>
              <a:spcBef>
                <a:spcPct val="0"/>
              </a:spcBef>
            </a:pPr>
            <a:r>
              <a:rPr lang="en-US" sz="6000">
                <a:solidFill>
                  <a:srgbClr val="000000"/>
                </a:solidFill>
                <a:latin typeface="Coming Soon"/>
                <a:ea typeface="Coming Soon"/>
                <a:cs typeface="Coming Soon"/>
                <a:sym typeface="Coming Soon"/>
              </a:rPr>
              <a:t>Concrete - the doing stage</a:t>
            </a:r>
          </a:p>
        </p:txBody>
      </p:sp>
      <p:sp>
        <p:nvSpPr>
          <p:cNvPr name="Freeform 9" id="9"/>
          <p:cNvSpPr/>
          <p:nvPr/>
        </p:nvSpPr>
        <p:spPr>
          <a:xfrm flipH="false" flipV="false" rot="-538592">
            <a:off x="15839496" y="791556"/>
            <a:ext cx="2144008" cy="2794323"/>
          </a:xfrm>
          <a:custGeom>
            <a:avLst/>
            <a:gdLst/>
            <a:ahLst/>
            <a:cxnLst/>
            <a:rect r="r" b="b" t="t" l="l"/>
            <a:pathLst>
              <a:path h="2794323" w="2144008">
                <a:moveTo>
                  <a:pt x="0" y="0"/>
                </a:moveTo>
                <a:lnTo>
                  <a:pt x="2144007" y="0"/>
                </a:lnTo>
                <a:lnTo>
                  <a:pt x="2144007" y="2794323"/>
                </a:lnTo>
                <a:lnTo>
                  <a:pt x="0" y="27943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423486" y="2709447"/>
            <a:ext cx="3411828" cy="2502720"/>
          </a:xfrm>
          <a:custGeom>
            <a:avLst/>
            <a:gdLst/>
            <a:ahLst/>
            <a:cxnLst/>
            <a:rect r="r" b="b" t="t" l="l"/>
            <a:pathLst>
              <a:path h="2502720" w="3411828">
                <a:moveTo>
                  <a:pt x="0" y="0"/>
                </a:moveTo>
                <a:lnTo>
                  <a:pt x="3411828" y="0"/>
                </a:lnTo>
                <a:lnTo>
                  <a:pt x="3411828" y="2502720"/>
                </a:lnTo>
                <a:lnTo>
                  <a:pt x="0" y="2502720"/>
                </a:lnTo>
                <a:lnTo>
                  <a:pt x="0" y="0"/>
                </a:lnTo>
                <a:close/>
              </a:path>
            </a:pathLst>
          </a:custGeom>
          <a:blipFill>
            <a:blip r:embed="rId6"/>
            <a:stretch>
              <a:fillRect l="0" t="0" r="0" b="0"/>
            </a:stretch>
          </a:blipFill>
        </p:spPr>
      </p:sp>
      <p:sp>
        <p:nvSpPr>
          <p:cNvPr name="Freeform 11" id="11"/>
          <p:cNvSpPr/>
          <p:nvPr/>
        </p:nvSpPr>
        <p:spPr>
          <a:xfrm flipH="false" flipV="false" rot="0">
            <a:off x="5754396" y="2188717"/>
            <a:ext cx="3880272" cy="2988858"/>
          </a:xfrm>
          <a:custGeom>
            <a:avLst/>
            <a:gdLst/>
            <a:ahLst/>
            <a:cxnLst/>
            <a:rect r="r" b="b" t="t" l="l"/>
            <a:pathLst>
              <a:path h="2988858" w="3880272">
                <a:moveTo>
                  <a:pt x="0" y="0"/>
                </a:moveTo>
                <a:lnTo>
                  <a:pt x="3880272" y="0"/>
                </a:lnTo>
                <a:lnTo>
                  <a:pt x="3880272" y="2988859"/>
                </a:lnTo>
                <a:lnTo>
                  <a:pt x="0" y="2988859"/>
                </a:lnTo>
                <a:lnTo>
                  <a:pt x="0" y="0"/>
                </a:lnTo>
                <a:close/>
              </a:path>
            </a:pathLst>
          </a:custGeom>
          <a:blipFill>
            <a:blip r:embed="rId7"/>
            <a:stretch>
              <a:fillRect l="0" t="0" r="0" b="0"/>
            </a:stretch>
          </a:blipFill>
        </p:spPr>
      </p:sp>
      <p:sp>
        <p:nvSpPr>
          <p:cNvPr name="Freeform 12" id="12"/>
          <p:cNvSpPr/>
          <p:nvPr/>
        </p:nvSpPr>
        <p:spPr>
          <a:xfrm flipH="false" flipV="false" rot="0">
            <a:off x="10131905" y="2821710"/>
            <a:ext cx="3810015" cy="2845895"/>
          </a:xfrm>
          <a:custGeom>
            <a:avLst/>
            <a:gdLst/>
            <a:ahLst/>
            <a:cxnLst/>
            <a:rect r="r" b="b" t="t" l="l"/>
            <a:pathLst>
              <a:path h="2845895" w="3810015">
                <a:moveTo>
                  <a:pt x="0" y="0"/>
                </a:moveTo>
                <a:lnTo>
                  <a:pt x="3810015" y="0"/>
                </a:lnTo>
                <a:lnTo>
                  <a:pt x="3810015" y="2845896"/>
                </a:lnTo>
                <a:lnTo>
                  <a:pt x="0" y="2845896"/>
                </a:lnTo>
                <a:lnTo>
                  <a:pt x="0" y="0"/>
                </a:lnTo>
                <a:close/>
              </a:path>
            </a:pathLst>
          </a:custGeom>
          <a:blipFill>
            <a:blip r:embed="rId8"/>
            <a:stretch>
              <a:fillRect l="0" t="0" r="0" b="0"/>
            </a:stretch>
          </a:blipFill>
        </p:spPr>
      </p:sp>
      <p:sp>
        <p:nvSpPr>
          <p:cNvPr name="Freeform 13" id="13"/>
          <p:cNvSpPr/>
          <p:nvPr/>
        </p:nvSpPr>
        <p:spPr>
          <a:xfrm flipH="false" flipV="false" rot="0">
            <a:off x="774122" y="6138610"/>
            <a:ext cx="2906378" cy="3119690"/>
          </a:xfrm>
          <a:custGeom>
            <a:avLst/>
            <a:gdLst/>
            <a:ahLst/>
            <a:cxnLst/>
            <a:rect r="r" b="b" t="t" l="l"/>
            <a:pathLst>
              <a:path h="3119690" w="2906378">
                <a:moveTo>
                  <a:pt x="0" y="0"/>
                </a:moveTo>
                <a:lnTo>
                  <a:pt x="2906378" y="0"/>
                </a:lnTo>
                <a:lnTo>
                  <a:pt x="2906378" y="3119690"/>
                </a:lnTo>
                <a:lnTo>
                  <a:pt x="0" y="3119690"/>
                </a:lnTo>
                <a:lnTo>
                  <a:pt x="0" y="0"/>
                </a:lnTo>
                <a:close/>
              </a:path>
            </a:pathLst>
          </a:custGeom>
          <a:blipFill>
            <a:blip r:embed="rId9"/>
            <a:stretch>
              <a:fillRect l="0" t="0" r="0" b="0"/>
            </a:stretch>
          </a:blipFill>
        </p:spPr>
      </p:sp>
      <p:sp>
        <p:nvSpPr>
          <p:cNvPr name="Freeform 14" id="14"/>
          <p:cNvSpPr/>
          <p:nvPr/>
        </p:nvSpPr>
        <p:spPr>
          <a:xfrm flipH="false" flipV="false" rot="0">
            <a:off x="3850957" y="5667606"/>
            <a:ext cx="5612260" cy="3741507"/>
          </a:xfrm>
          <a:custGeom>
            <a:avLst/>
            <a:gdLst/>
            <a:ahLst/>
            <a:cxnLst/>
            <a:rect r="r" b="b" t="t" l="l"/>
            <a:pathLst>
              <a:path h="3741507" w="5612260">
                <a:moveTo>
                  <a:pt x="0" y="0"/>
                </a:moveTo>
                <a:lnTo>
                  <a:pt x="5612261" y="0"/>
                </a:lnTo>
                <a:lnTo>
                  <a:pt x="5612261" y="3741506"/>
                </a:lnTo>
                <a:lnTo>
                  <a:pt x="0" y="3741506"/>
                </a:lnTo>
                <a:lnTo>
                  <a:pt x="0" y="0"/>
                </a:lnTo>
                <a:close/>
              </a:path>
            </a:pathLst>
          </a:custGeom>
          <a:blipFill>
            <a:blip r:embed="rId10"/>
            <a:stretch>
              <a:fillRect l="0" t="0" r="0" b="0"/>
            </a:stretch>
          </a:blipFill>
        </p:spPr>
      </p:sp>
      <p:sp>
        <p:nvSpPr>
          <p:cNvPr name="Freeform 15" id="15"/>
          <p:cNvSpPr/>
          <p:nvPr/>
        </p:nvSpPr>
        <p:spPr>
          <a:xfrm flipH="false" flipV="false" rot="0">
            <a:off x="14287595" y="3892715"/>
            <a:ext cx="3246382" cy="3549782"/>
          </a:xfrm>
          <a:custGeom>
            <a:avLst/>
            <a:gdLst/>
            <a:ahLst/>
            <a:cxnLst/>
            <a:rect r="r" b="b" t="t" l="l"/>
            <a:pathLst>
              <a:path h="3549782" w="3246382">
                <a:moveTo>
                  <a:pt x="0" y="0"/>
                </a:moveTo>
                <a:lnTo>
                  <a:pt x="3246382" y="0"/>
                </a:lnTo>
                <a:lnTo>
                  <a:pt x="3246382" y="3549782"/>
                </a:lnTo>
                <a:lnTo>
                  <a:pt x="0" y="3549782"/>
                </a:lnTo>
                <a:lnTo>
                  <a:pt x="0" y="0"/>
                </a:lnTo>
                <a:close/>
              </a:path>
            </a:pathLst>
          </a:custGeom>
          <a:blipFill>
            <a:blip r:embed="rId11"/>
            <a:stretch>
              <a:fillRect l="0" t="0" r="0" b="0"/>
            </a:stretch>
          </a:blipFill>
        </p:spPr>
      </p:sp>
      <p:sp>
        <p:nvSpPr>
          <p:cNvPr name="Freeform 16" id="16"/>
          <p:cNvSpPr/>
          <p:nvPr/>
        </p:nvSpPr>
        <p:spPr>
          <a:xfrm flipH="false" flipV="false" rot="0">
            <a:off x="9634668" y="6039470"/>
            <a:ext cx="4509478" cy="2997778"/>
          </a:xfrm>
          <a:custGeom>
            <a:avLst/>
            <a:gdLst/>
            <a:ahLst/>
            <a:cxnLst/>
            <a:rect r="r" b="b" t="t" l="l"/>
            <a:pathLst>
              <a:path h="2997778" w="4509478">
                <a:moveTo>
                  <a:pt x="0" y="0"/>
                </a:moveTo>
                <a:lnTo>
                  <a:pt x="4509478" y="0"/>
                </a:lnTo>
                <a:lnTo>
                  <a:pt x="4509478" y="2997778"/>
                </a:lnTo>
                <a:lnTo>
                  <a:pt x="0" y="2997778"/>
                </a:lnTo>
                <a:lnTo>
                  <a:pt x="0" y="0"/>
                </a:lnTo>
                <a:close/>
              </a:path>
            </a:pathLst>
          </a:custGeom>
          <a:blipFill>
            <a:blip r:embed="rId12"/>
            <a:stretch>
              <a:fillRect l="0" t="0" r="0" b="0"/>
            </a:stretch>
          </a:blipFill>
        </p:spPr>
      </p:sp>
      <p:sp>
        <p:nvSpPr>
          <p:cNvPr name="TextBox 17" id="17"/>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12</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3078166" y="-19062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28700" y="895350"/>
            <a:ext cx="16230600" cy="1047750"/>
          </a:xfrm>
          <a:prstGeom prst="rect">
            <a:avLst/>
          </a:prstGeom>
        </p:spPr>
        <p:txBody>
          <a:bodyPr anchor="t" rtlCol="false" tIns="0" lIns="0" bIns="0" rIns="0">
            <a:spAutoFit/>
          </a:bodyPr>
          <a:lstStyle/>
          <a:p>
            <a:pPr algn="ctr" marL="0" indent="0" lvl="0">
              <a:lnSpc>
                <a:spcPts val="8400"/>
              </a:lnSpc>
              <a:spcBef>
                <a:spcPct val="0"/>
              </a:spcBef>
            </a:pPr>
            <a:r>
              <a:rPr lang="en-US" sz="6000">
                <a:solidFill>
                  <a:srgbClr val="000000"/>
                </a:solidFill>
                <a:latin typeface="Coming Soon"/>
                <a:ea typeface="Coming Soon"/>
                <a:cs typeface="Coming Soon"/>
                <a:sym typeface="Coming Soon"/>
              </a:rPr>
              <a:t>Pictorial - the seeing stage</a:t>
            </a:r>
          </a:p>
        </p:txBody>
      </p:sp>
      <p:sp>
        <p:nvSpPr>
          <p:cNvPr name="Freeform 9" id="9"/>
          <p:cNvSpPr/>
          <p:nvPr/>
        </p:nvSpPr>
        <p:spPr>
          <a:xfrm flipH="false" flipV="false" rot="678382">
            <a:off x="16537851" y="1043520"/>
            <a:ext cx="1652692" cy="2951236"/>
          </a:xfrm>
          <a:custGeom>
            <a:avLst/>
            <a:gdLst/>
            <a:ahLst/>
            <a:cxnLst/>
            <a:rect r="r" b="b" t="t" l="l"/>
            <a:pathLst>
              <a:path h="2951236" w="1652692">
                <a:moveTo>
                  <a:pt x="0" y="0"/>
                </a:moveTo>
                <a:lnTo>
                  <a:pt x="1652693" y="0"/>
                </a:lnTo>
                <a:lnTo>
                  <a:pt x="1652693" y="2951236"/>
                </a:lnTo>
                <a:lnTo>
                  <a:pt x="0" y="295123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028700" y="1182410"/>
            <a:ext cx="3089890" cy="3387435"/>
          </a:xfrm>
          <a:custGeom>
            <a:avLst/>
            <a:gdLst/>
            <a:ahLst/>
            <a:cxnLst/>
            <a:rect r="r" b="b" t="t" l="l"/>
            <a:pathLst>
              <a:path h="3387435" w="3089890">
                <a:moveTo>
                  <a:pt x="0" y="0"/>
                </a:moveTo>
                <a:lnTo>
                  <a:pt x="3089890" y="0"/>
                </a:lnTo>
                <a:lnTo>
                  <a:pt x="3089890" y="3387435"/>
                </a:lnTo>
                <a:lnTo>
                  <a:pt x="0" y="3387435"/>
                </a:lnTo>
                <a:lnTo>
                  <a:pt x="0" y="0"/>
                </a:lnTo>
                <a:close/>
              </a:path>
            </a:pathLst>
          </a:custGeom>
          <a:blipFill>
            <a:blip r:embed="rId7"/>
            <a:stretch>
              <a:fillRect l="0" t="0" r="0" b="0"/>
            </a:stretch>
          </a:blipFill>
        </p:spPr>
      </p:sp>
      <p:sp>
        <p:nvSpPr>
          <p:cNvPr name="Freeform 11" id="11"/>
          <p:cNvSpPr/>
          <p:nvPr/>
        </p:nvSpPr>
        <p:spPr>
          <a:xfrm flipH="false" flipV="false" rot="0">
            <a:off x="2308051" y="4827793"/>
            <a:ext cx="3348809" cy="1546912"/>
          </a:xfrm>
          <a:custGeom>
            <a:avLst/>
            <a:gdLst/>
            <a:ahLst/>
            <a:cxnLst/>
            <a:rect r="r" b="b" t="t" l="l"/>
            <a:pathLst>
              <a:path h="1546912" w="3348809">
                <a:moveTo>
                  <a:pt x="0" y="0"/>
                </a:moveTo>
                <a:lnTo>
                  <a:pt x="3348809" y="0"/>
                </a:lnTo>
                <a:lnTo>
                  <a:pt x="3348809" y="1546912"/>
                </a:lnTo>
                <a:lnTo>
                  <a:pt x="0" y="1546912"/>
                </a:lnTo>
                <a:lnTo>
                  <a:pt x="0" y="0"/>
                </a:lnTo>
                <a:close/>
              </a:path>
            </a:pathLst>
          </a:custGeom>
          <a:blipFill>
            <a:blip r:embed="rId8"/>
            <a:stretch>
              <a:fillRect l="0" t="0" r="0" b="0"/>
            </a:stretch>
          </a:blipFill>
        </p:spPr>
      </p:sp>
      <p:sp>
        <p:nvSpPr>
          <p:cNvPr name="Freeform 12" id="12"/>
          <p:cNvSpPr/>
          <p:nvPr/>
        </p:nvSpPr>
        <p:spPr>
          <a:xfrm flipH="false" flipV="false" rot="0">
            <a:off x="1221816" y="7168182"/>
            <a:ext cx="4652199" cy="2090118"/>
          </a:xfrm>
          <a:custGeom>
            <a:avLst/>
            <a:gdLst/>
            <a:ahLst/>
            <a:cxnLst/>
            <a:rect r="r" b="b" t="t" l="l"/>
            <a:pathLst>
              <a:path h="2090118" w="4652199">
                <a:moveTo>
                  <a:pt x="0" y="0"/>
                </a:moveTo>
                <a:lnTo>
                  <a:pt x="4652199" y="0"/>
                </a:lnTo>
                <a:lnTo>
                  <a:pt x="4652199" y="2090118"/>
                </a:lnTo>
                <a:lnTo>
                  <a:pt x="0" y="2090118"/>
                </a:lnTo>
                <a:lnTo>
                  <a:pt x="0" y="0"/>
                </a:lnTo>
                <a:close/>
              </a:path>
            </a:pathLst>
          </a:custGeom>
          <a:blipFill>
            <a:blip r:embed="rId9"/>
            <a:stretch>
              <a:fillRect l="0" t="0" r="0" b="0"/>
            </a:stretch>
          </a:blipFill>
        </p:spPr>
      </p:sp>
      <p:sp>
        <p:nvSpPr>
          <p:cNvPr name="Freeform 13" id="13"/>
          <p:cNvSpPr/>
          <p:nvPr/>
        </p:nvSpPr>
        <p:spPr>
          <a:xfrm flipH="false" flipV="false" rot="0">
            <a:off x="9445083" y="6374705"/>
            <a:ext cx="7639861" cy="3113604"/>
          </a:xfrm>
          <a:custGeom>
            <a:avLst/>
            <a:gdLst/>
            <a:ahLst/>
            <a:cxnLst/>
            <a:rect r="r" b="b" t="t" l="l"/>
            <a:pathLst>
              <a:path h="3113604" w="7639861">
                <a:moveTo>
                  <a:pt x="0" y="0"/>
                </a:moveTo>
                <a:lnTo>
                  <a:pt x="7639861" y="0"/>
                </a:lnTo>
                <a:lnTo>
                  <a:pt x="7639861" y="3113604"/>
                </a:lnTo>
                <a:lnTo>
                  <a:pt x="0" y="3113604"/>
                </a:lnTo>
                <a:lnTo>
                  <a:pt x="0" y="0"/>
                </a:lnTo>
                <a:close/>
              </a:path>
            </a:pathLst>
          </a:custGeom>
          <a:blipFill>
            <a:blip r:embed="rId10"/>
            <a:stretch>
              <a:fillRect l="0" t="0" r="0" b="0"/>
            </a:stretch>
          </a:blipFill>
        </p:spPr>
      </p:sp>
      <p:sp>
        <p:nvSpPr>
          <p:cNvPr name="Freeform 14" id="14"/>
          <p:cNvSpPr/>
          <p:nvPr/>
        </p:nvSpPr>
        <p:spPr>
          <a:xfrm flipH="false" flipV="false" rot="0">
            <a:off x="9944750" y="2181160"/>
            <a:ext cx="6640527" cy="2150625"/>
          </a:xfrm>
          <a:custGeom>
            <a:avLst/>
            <a:gdLst/>
            <a:ahLst/>
            <a:cxnLst/>
            <a:rect r="r" b="b" t="t" l="l"/>
            <a:pathLst>
              <a:path h="2150625" w="6640527">
                <a:moveTo>
                  <a:pt x="0" y="0"/>
                </a:moveTo>
                <a:lnTo>
                  <a:pt x="6640527" y="0"/>
                </a:lnTo>
                <a:lnTo>
                  <a:pt x="6640527" y="2150625"/>
                </a:lnTo>
                <a:lnTo>
                  <a:pt x="0" y="2150625"/>
                </a:lnTo>
                <a:lnTo>
                  <a:pt x="0" y="0"/>
                </a:lnTo>
                <a:close/>
              </a:path>
            </a:pathLst>
          </a:custGeom>
          <a:blipFill>
            <a:blip r:embed="rId11"/>
            <a:stretch>
              <a:fillRect l="0" t="0" r="0" b="0"/>
            </a:stretch>
          </a:blipFill>
        </p:spPr>
      </p:sp>
      <p:sp>
        <p:nvSpPr>
          <p:cNvPr name="Freeform 15" id="15"/>
          <p:cNvSpPr/>
          <p:nvPr/>
        </p:nvSpPr>
        <p:spPr>
          <a:xfrm flipH="false" flipV="false" rot="0">
            <a:off x="6443319" y="4450815"/>
            <a:ext cx="6287902" cy="1804861"/>
          </a:xfrm>
          <a:custGeom>
            <a:avLst/>
            <a:gdLst/>
            <a:ahLst/>
            <a:cxnLst/>
            <a:rect r="r" b="b" t="t" l="l"/>
            <a:pathLst>
              <a:path h="1804861" w="6287902">
                <a:moveTo>
                  <a:pt x="0" y="0"/>
                </a:moveTo>
                <a:lnTo>
                  <a:pt x="6287901" y="0"/>
                </a:lnTo>
                <a:lnTo>
                  <a:pt x="6287901" y="1804860"/>
                </a:lnTo>
                <a:lnTo>
                  <a:pt x="0" y="1804860"/>
                </a:lnTo>
                <a:lnTo>
                  <a:pt x="0" y="0"/>
                </a:lnTo>
                <a:close/>
              </a:path>
            </a:pathLst>
          </a:custGeom>
          <a:blipFill>
            <a:blip r:embed="rId12"/>
            <a:stretch>
              <a:fillRect l="0" t="0" r="0" b="0"/>
            </a:stretch>
          </a:blipFill>
        </p:spPr>
      </p:sp>
      <p:sp>
        <p:nvSpPr>
          <p:cNvPr name="Freeform 16" id="16"/>
          <p:cNvSpPr/>
          <p:nvPr/>
        </p:nvSpPr>
        <p:spPr>
          <a:xfrm flipH="false" flipV="false" rot="0">
            <a:off x="4745882" y="2519138"/>
            <a:ext cx="4699201" cy="1075313"/>
          </a:xfrm>
          <a:custGeom>
            <a:avLst/>
            <a:gdLst/>
            <a:ahLst/>
            <a:cxnLst/>
            <a:rect r="r" b="b" t="t" l="l"/>
            <a:pathLst>
              <a:path h="1075313" w="4699201">
                <a:moveTo>
                  <a:pt x="0" y="0"/>
                </a:moveTo>
                <a:lnTo>
                  <a:pt x="4699201" y="0"/>
                </a:lnTo>
                <a:lnTo>
                  <a:pt x="4699201" y="1075313"/>
                </a:lnTo>
                <a:lnTo>
                  <a:pt x="0" y="1075313"/>
                </a:lnTo>
                <a:lnTo>
                  <a:pt x="0" y="0"/>
                </a:lnTo>
                <a:close/>
              </a:path>
            </a:pathLst>
          </a:custGeom>
          <a:blipFill>
            <a:blip r:embed="rId13"/>
            <a:stretch>
              <a:fillRect l="0" t="0" r="0" b="0"/>
            </a:stretch>
          </a:blipFill>
        </p:spPr>
      </p:sp>
      <p:sp>
        <p:nvSpPr>
          <p:cNvPr name="TextBox 17" id="17"/>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13</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656329" y="-45404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757574">
            <a:off x="15424460" y="411783"/>
            <a:ext cx="2263465" cy="2148234"/>
          </a:xfrm>
          <a:custGeom>
            <a:avLst/>
            <a:gdLst/>
            <a:ahLst/>
            <a:cxnLst/>
            <a:rect r="r" b="b" t="t" l="l"/>
            <a:pathLst>
              <a:path h="2148234" w="2263465">
                <a:moveTo>
                  <a:pt x="0" y="0"/>
                </a:moveTo>
                <a:lnTo>
                  <a:pt x="2263465" y="0"/>
                </a:lnTo>
                <a:lnTo>
                  <a:pt x="2263465" y="2148234"/>
                </a:lnTo>
                <a:lnTo>
                  <a:pt x="0" y="21482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028700" y="895350"/>
            <a:ext cx="16230600" cy="1047750"/>
          </a:xfrm>
          <a:prstGeom prst="rect">
            <a:avLst/>
          </a:prstGeom>
        </p:spPr>
        <p:txBody>
          <a:bodyPr anchor="t" rtlCol="false" tIns="0" lIns="0" bIns="0" rIns="0">
            <a:spAutoFit/>
          </a:bodyPr>
          <a:lstStyle/>
          <a:p>
            <a:pPr algn="ctr" marL="0" indent="0" lvl="0">
              <a:lnSpc>
                <a:spcPts val="8400"/>
              </a:lnSpc>
              <a:spcBef>
                <a:spcPct val="0"/>
              </a:spcBef>
            </a:pPr>
            <a:r>
              <a:rPr lang="en-US" sz="6000">
                <a:solidFill>
                  <a:srgbClr val="000000"/>
                </a:solidFill>
                <a:latin typeface="Coming Soon"/>
                <a:ea typeface="Coming Soon"/>
                <a:cs typeface="Coming Soon"/>
                <a:sym typeface="Coming Soon"/>
              </a:rPr>
              <a:t>Abstract - the symbolic stage</a:t>
            </a:r>
          </a:p>
        </p:txBody>
      </p:sp>
      <p:sp>
        <p:nvSpPr>
          <p:cNvPr name="TextBox 10" id="10"/>
          <p:cNvSpPr txBox="true"/>
          <p:nvPr/>
        </p:nvSpPr>
        <p:spPr>
          <a:xfrm rot="0">
            <a:off x="483838" y="3031211"/>
            <a:ext cx="17087850" cy="5622925"/>
          </a:xfrm>
          <a:prstGeom prst="rect">
            <a:avLst/>
          </a:prstGeom>
        </p:spPr>
        <p:txBody>
          <a:bodyPr anchor="t" rtlCol="false" tIns="0" lIns="0" bIns="0" rIns="0">
            <a:spAutoFit/>
          </a:bodyPr>
          <a:lstStyle/>
          <a:p>
            <a:pPr algn="ctr">
              <a:lnSpc>
                <a:spcPts val="5599"/>
              </a:lnSpc>
            </a:pPr>
            <a:r>
              <a:rPr lang="en-US" sz="3999" b="true">
                <a:solidFill>
                  <a:srgbClr val="000000"/>
                </a:solidFill>
                <a:latin typeface="Hanuman Bold"/>
                <a:ea typeface="Hanuman Bold"/>
                <a:cs typeface="Hanuman Bold"/>
                <a:sym typeface="Hanuman Bold"/>
              </a:rPr>
              <a:t>6 + 4 = 10</a:t>
            </a:r>
          </a:p>
          <a:p>
            <a:pPr algn="ctr">
              <a:lnSpc>
                <a:spcPts val="5599"/>
              </a:lnSpc>
            </a:pPr>
            <a:r>
              <a:rPr lang="en-US" sz="3999" b="true">
                <a:solidFill>
                  <a:srgbClr val="000000"/>
                </a:solidFill>
                <a:latin typeface="Hanuman Bold"/>
                <a:ea typeface="Hanuman Bold"/>
                <a:cs typeface="Hanuman Bold"/>
                <a:sym typeface="Hanuman Bold"/>
              </a:rPr>
              <a:t>4 + 6 = 10</a:t>
            </a:r>
          </a:p>
          <a:p>
            <a:pPr algn="ctr">
              <a:lnSpc>
                <a:spcPts val="5599"/>
              </a:lnSpc>
            </a:pPr>
            <a:r>
              <a:rPr lang="en-US" sz="3999" b="true">
                <a:solidFill>
                  <a:srgbClr val="000000"/>
                </a:solidFill>
                <a:latin typeface="Hanuman Bold"/>
                <a:ea typeface="Hanuman Bold"/>
                <a:cs typeface="Hanuman Bold"/>
                <a:sym typeface="Hanuman Bold"/>
              </a:rPr>
              <a:t>10 = 4 + 6</a:t>
            </a:r>
          </a:p>
          <a:p>
            <a:pPr algn="ctr">
              <a:lnSpc>
                <a:spcPts val="5599"/>
              </a:lnSpc>
            </a:pPr>
            <a:r>
              <a:rPr lang="en-US" sz="3999" b="true">
                <a:solidFill>
                  <a:srgbClr val="000000"/>
                </a:solidFill>
                <a:latin typeface="Hanuman Bold"/>
                <a:ea typeface="Hanuman Bold"/>
                <a:cs typeface="Hanuman Bold"/>
                <a:sym typeface="Hanuman Bold"/>
              </a:rPr>
              <a:t>7 + ___ = 10</a:t>
            </a:r>
          </a:p>
          <a:p>
            <a:pPr algn="ctr">
              <a:lnSpc>
                <a:spcPts val="5599"/>
              </a:lnSpc>
            </a:pPr>
          </a:p>
          <a:p>
            <a:pPr algn="ctr">
              <a:lnSpc>
                <a:spcPts val="5599"/>
              </a:lnSpc>
            </a:pPr>
            <a:r>
              <a:rPr lang="en-US" sz="3999" b="true">
                <a:solidFill>
                  <a:srgbClr val="000000"/>
                </a:solidFill>
                <a:latin typeface="Hanuman Bold"/>
                <a:ea typeface="Hanuman Bold"/>
                <a:cs typeface="Hanuman Bold"/>
                <a:sym typeface="Hanuman Bold"/>
              </a:rPr>
              <a:t>½ of 8 = 4</a:t>
            </a:r>
          </a:p>
          <a:p>
            <a:pPr algn="ctr">
              <a:lnSpc>
                <a:spcPts val="5599"/>
              </a:lnSpc>
            </a:pPr>
            <a:r>
              <a:rPr lang="en-US" sz="3999" b="true">
                <a:solidFill>
                  <a:srgbClr val="000000"/>
                </a:solidFill>
                <a:latin typeface="Hanuman Bold"/>
                <a:ea typeface="Hanuman Bold"/>
                <a:cs typeface="Hanuman Bold"/>
                <a:sym typeface="Hanuman Bold"/>
              </a:rPr>
              <a:t>¼ of 8 = 2</a:t>
            </a:r>
          </a:p>
          <a:p>
            <a:pPr algn="ctr">
              <a:lnSpc>
                <a:spcPts val="5599"/>
              </a:lnSpc>
              <a:spcBef>
                <a:spcPct val="0"/>
              </a:spcBef>
            </a:pPr>
          </a:p>
        </p:txBody>
      </p:sp>
      <p:sp>
        <p:nvSpPr>
          <p:cNvPr name="TextBox 11" id="11"/>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14</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2032030" y="-45404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2268564" y="895350"/>
            <a:ext cx="13382786" cy="2114550"/>
          </a:xfrm>
          <a:prstGeom prst="rect">
            <a:avLst/>
          </a:prstGeom>
        </p:spPr>
        <p:txBody>
          <a:bodyPr anchor="t" rtlCol="false" tIns="0" lIns="0" bIns="0" rIns="0">
            <a:spAutoFit/>
          </a:bodyPr>
          <a:lstStyle/>
          <a:p>
            <a:pPr algn="ctr">
              <a:lnSpc>
                <a:spcPts val="8400"/>
              </a:lnSpc>
            </a:pPr>
            <a:r>
              <a:rPr lang="en-US" sz="6000">
                <a:solidFill>
                  <a:srgbClr val="000000"/>
                </a:solidFill>
                <a:latin typeface="Coming Soon"/>
                <a:ea typeface="Coming Soon"/>
                <a:cs typeface="Coming Soon"/>
                <a:sym typeface="Coming Soon"/>
              </a:rPr>
              <a:t>Can you order these numbers </a:t>
            </a:r>
          </a:p>
          <a:p>
            <a:pPr algn="ctr" marL="0" indent="0" lvl="0">
              <a:lnSpc>
                <a:spcPts val="8400"/>
              </a:lnSpc>
              <a:spcBef>
                <a:spcPct val="0"/>
              </a:spcBef>
            </a:pPr>
            <a:r>
              <a:rPr lang="en-US" sz="6000">
                <a:solidFill>
                  <a:srgbClr val="000000"/>
                </a:solidFill>
                <a:latin typeface="Coming Soon"/>
                <a:ea typeface="Coming Soon"/>
                <a:cs typeface="Coming Soon"/>
                <a:sym typeface="Coming Soon"/>
              </a:rPr>
              <a:t>from 1 - 7?</a:t>
            </a:r>
          </a:p>
        </p:txBody>
      </p:sp>
      <p:sp>
        <p:nvSpPr>
          <p:cNvPr name="Freeform 9" id="9"/>
          <p:cNvSpPr/>
          <p:nvPr/>
        </p:nvSpPr>
        <p:spPr>
          <a:xfrm flipH="false" flipV="false" rot="0">
            <a:off x="5463583" y="3993438"/>
            <a:ext cx="2096705" cy="2138306"/>
          </a:xfrm>
          <a:custGeom>
            <a:avLst/>
            <a:gdLst/>
            <a:ahLst/>
            <a:cxnLst/>
            <a:rect r="r" b="b" t="t" l="l"/>
            <a:pathLst>
              <a:path h="2138306" w="2096705">
                <a:moveTo>
                  <a:pt x="0" y="0"/>
                </a:moveTo>
                <a:lnTo>
                  <a:pt x="2096705" y="0"/>
                </a:lnTo>
                <a:lnTo>
                  <a:pt x="2096705" y="2138306"/>
                </a:lnTo>
                <a:lnTo>
                  <a:pt x="0" y="2138306"/>
                </a:lnTo>
                <a:lnTo>
                  <a:pt x="0" y="0"/>
                </a:lnTo>
                <a:close/>
              </a:path>
            </a:pathLst>
          </a:custGeom>
          <a:blipFill>
            <a:blip r:embed="rId4"/>
            <a:stretch>
              <a:fillRect l="0" t="0" r="0" b="0"/>
            </a:stretch>
          </a:blipFill>
        </p:spPr>
      </p:sp>
      <p:sp>
        <p:nvSpPr>
          <p:cNvPr name="Freeform 10" id="10"/>
          <p:cNvSpPr/>
          <p:nvPr/>
        </p:nvSpPr>
        <p:spPr>
          <a:xfrm flipH="false" flipV="false" rot="0">
            <a:off x="15387520" y="3993438"/>
            <a:ext cx="2106764" cy="2064117"/>
          </a:xfrm>
          <a:custGeom>
            <a:avLst/>
            <a:gdLst/>
            <a:ahLst/>
            <a:cxnLst/>
            <a:rect r="r" b="b" t="t" l="l"/>
            <a:pathLst>
              <a:path h="2064117" w="2106764">
                <a:moveTo>
                  <a:pt x="0" y="0"/>
                </a:moveTo>
                <a:lnTo>
                  <a:pt x="2106764" y="0"/>
                </a:lnTo>
                <a:lnTo>
                  <a:pt x="2106764" y="2064117"/>
                </a:lnTo>
                <a:lnTo>
                  <a:pt x="0" y="2064117"/>
                </a:lnTo>
                <a:lnTo>
                  <a:pt x="0" y="0"/>
                </a:lnTo>
                <a:close/>
              </a:path>
            </a:pathLst>
          </a:custGeom>
          <a:blipFill>
            <a:blip r:embed="rId5"/>
            <a:stretch>
              <a:fillRect l="0" t="0" r="0" b="0"/>
            </a:stretch>
          </a:blipFill>
        </p:spPr>
      </p:sp>
      <p:sp>
        <p:nvSpPr>
          <p:cNvPr name="Freeform 11" id="11"/>
          <p:cNvSpPr/>
          <p:nvPr/>
        </p:nvSpPr>
        <p:spPr>
          <a:xfrm flipH="false" flipV="false" rot="0">
            <a:off x="3059139" y="4051592"/>
            <a:ext cx="2175844" cy="2092796"/>
          </a:xfrm>
          <a:custGeom>
            <a:avLst/>
            <a:gdLst/>
            <a:ahLst/>
            <a:cxnLst/>
            <a:rect r="r" b="b" t="t" l="l"/>
            <a:pathLst>
              <a:path h="2092796" w="2175844">
                <a:moveTo>
                  <a:pt x="0" y="0"/>
                </a:moveTo>
                <a:lnTo>
                  <a:pt x="2175844" y="0"/>
                </a:lnTo>
                <a:lnTo>
                  <a:pt x="2175844" y="2092796"/>
                </a:lnTo>
                <a:lnTo>
                  <a:pt x="0" y="2092796"/>
                </a:lnTo>
                <a:lnTo>
                  <a:pt x="0" y="0"/>
                </a:lnTo>
                <a:close/>
              </a:path>
            </a:pathLst>
          </a:custGeom>
          <a:blipFill>
            <a:blip r:embed="rId6"/>
            <a:stretch>
              <a:fillRect l="0" t="0" r="0" b="0"/>
            </a:stretch>
          </a:blipFill>
        </p:spPr>
      </p:sp>
      <p:sp>
        <p:nvSpPr>
          <p:cNvPr name="Freeform 12" id="12"/>
          <p:cNvSpPr/>
          <p:nvPr/>
        </p:nvSpPr>
        <p:spPr>
          <a:xfrm flipH="false" flipV="false" rot="0">
            <a:off x="840975" y="3964759"/>
            <a:ext cx="1989564" cy="2092796"/>
          </a:xfrm>
          <a:custGeom>
            <a:avLst/>
            <a:gdLst/>
            <a:ahLst/>
            <a:cxnLst/>
            <a:rect r="r" b="b" t="t" l="l"/>
            <a:pathLst>
              <a:path h="2092796" w="1989564">
                <a:moveTo>
                  <a:pt x="0" y="0"/>
                </a:moveTo>
                <a:lnTo>
                  <a:pt x="1989564" y="0"/>
                </a:lnTo>
                <a:lnTo>
                  <a:pt x="1989564" y="2092796"/>
                </a:lnTo>
                <a:lnTo>
                  <a:pt x="0" y="2092796"/>
                </a:lnTo>
                <a:lnTo>
                  <a:pt x="0" y="0"/>
                </a:lnTo>
                <a:close/>
              </a:path>
            </a:pathLst>
          </a:custGeom>
          <a:blipFill>
            <a:blip r:embed="rId7"/>
            <a:stretch>
              <a:fillRect l="0" t="0" r="0" b="0"/>
            </a:stretch>
          </a:blipFill>
        </p:spPr>
      </p:sp>
      <p:sp>
        <p:nvSpPr>
          <p:cNvPr name="Freeform 13" id="13"/>
          <p:cNvSpPr/>
          <p:nvPr/>
        </p:nvSpPr>
        <p:spPr>
          <a:xfrm flipH="false" flipV="false" rot="0">
            <a:off x="12821498" y="3984154"/>
            <a:ext cx="2333548" cy="2128195"/>
          </a:xfrm>
          <a:custGeom>
            <a:avLst/>
            <a:gdLst/>
            <a:ahLst/>
            <a:cxnLst/>
            <a:rect r="r" b="b" t="t" l="l"/>
            <a:pathLst>
              <a:path h="2128195" w="2333548">
                <a:moveTo>
                  <a:pt x="0" y="0"/>
                </a:moveTo>
                <a:lnTo>
                  <a:pt x="2333548" y="0"/>
                </a:lnTo>
                <a:lnTo>
                  <a:pt x="2333548" y="2128195"/>
                </a:lnTo>
                <a:lnTo>
                  <a:pt x="0" y="2128195"/>
                </a:lnTo>
                <a:lnTo>
                  <a:pt x="0" y="0"/>
                </a:lnTo>
                <a:close/>
              </a:path>
            </a:pathLst>
          </a:custGeom>
          <a:blipFill>
            <a:blip r:embed="rId8"/>
            <a:stretch>
              <a:fillRect l="0" t="0" r="0" b="0"/>
            </a:stretch>
          </a:blipFill>
        </p:spPr>
      </p:sp>
      <p:sp>
        <p:nvSpPr>
          <p:cNvPr name="Freeform 14" id="14"/>
          <p:cNvSpPr/>
          <p:nvPr/>
        </p:nvSpPr>
        <p:spPr>
          <a:xfrm flipH="false" flipV="false" rot="0">
            <a:off x="7744275" y="3993438"/>
            <a:ext cx="2074020" cy="2018607"/>
          </a:xfrm>
          <a:custGeom>
            <a:avLst/>
            <a:gdLst/>
            <a:ahLst/>
            <a:cxnLst/>
            <a:rect r="r" b="b" t="t" l="l"/>
            <a:pathLst>
              <a:path h="2018607" w="2074020">
                <a:moveTo>
                  <a:pt x="0" y="0"/>
                </a:moveTo>
                <a:lnTo>
                  <a:pt x="2074020" y="0"/>
                </a:lnTo>
                <a:lnTo>
                  <a:pt x="2074020" y="2018607"/>
                </a:lnTo>
                <a:lnTo>
                  <a:pt x="0" y="2018607"/>
                </a:lnTo>
                <a:lnTo>
                  <a:pt x="0" y="0"/>
                </a:lnTo>
                <a:close/>
              </a:path>
            </a:pathLst>
          </a:custGeom>
          <a:blipFill>
            <a:blip r:embed="rId9"/>
            <a:stretch>
              <a:fillRect l="0" t="0" r="0" b="0"/>
            </a:stretch>
          </a:blipFill>
        </p:spPr>
      </p:sp>
      <p:sp>
        <p:nvSpPr>
          <p:cNvPr name="Freeform 15" id="15"/>
          <p:cNvSpPr/>
          <p:nvPr/>
        </p:nvSpPr>
        <p:spPr>
          <a:xfrm flipH="false" flipV="false" rot="0">
            <a:off x="10176098" y="3984154"/>
            <a:ext cx="2091718" cy="2020679"/>
          </a:xfrm>
          <a:custGeom>
            <a:avLst/>
            <a:gdLst/>
            <a:ahLst/>
            <a:cxnLst/>
            <a:rect r="r" b="b" t="t" l="l"/>
            <a:pathLst>
              <a:path h="2020679" w="2091718">
                <a:moveTo>
                  <a:pt x="0" y="0"/>
                </a:moveTo>
                <a:lnTo>
                  <a:pt x="2091719" y="0"/>
                </a:lnTo>
                <a:lnTo>
                  <a:pt x="2091719" y="2020678"/>
                </a:lnTo>
                <a:lnTo>
                  <a:pt x="0" y="2020678"/>
                </a:lnTo>
                <a:lnTo>
                  <a:pt x="0" y="0"/>
                </a:lnTo>
                <a:close/>
              </a:path>
            </a:pathLst>
          </a:custGeom>
          <a:blipFill>
            <a:blip r:embed="rId10"/>
            <a:stretch>
              <a:fillRect l="0" t="0" r="0" b="0"/>
            </a:stretch>
          </a:blipFill>
        </p:spPr>
      </p:sp>
      <p:sp>
        <p:nvSpPr>
          <p:cNvPr name="Freeform 16" id="16"/>
          <p:cNvSpPr/>
          <p:nvPr/>
        </p:nvSpPr>
        <p:spPr>
          <a:xfrm flipH="false" flipV="false" rot="-665515">
            <a:off x="14874198" y="413366"/>
            <a:ext cx="1554306" cy="1862458"/>
          </a:xfrm>
          <a:custGeom>
            <a:avLst/>
            <a:gdLst/>
            <a:ahLst/>
            <a:cxnLst/>
            <a:rect r="r" b="b" t="t" l="l"/>
            <a:pathLst>
              <a:path h="1862458" w="1554306">
                <a:moveTo>
                  <a:pt x="0" y="0"/>
                </a:moveTo>
                <a:lnTo>
                  <a:pt x="1554306" y="0"/>
                </a:lnTo>
                <a:lnTo>
                  <a:pt x="1554306" y="1862458"/>
                </a:lnTo>
                <a:lnTo>
                  <a:pt x="0" y="186245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577353">
            <a:off x="16453313" y="94043"/>
            <a:ext cx="1267735" cy="1869314"/>
          </a:xfrm>
          <a:custGeom>
            <a:avLst/>
            <a:gdLst/>
            <a:ahLst/>
            <a:cxnLst/>
            <a:rect r="r" b="b" t="t" l="l"/>
            <a:pathLst>
              <a:path h="1869314" w="1267735">
                <a:moveTo>
                  <a:pt x="0" y="0"/>
                </a:moveTo>
                <a:lnTo>
                  <a:pt x="1267735" y="0"/>
                </a:lnTo>
                <a:lnTo>
                  <a:pt x="1267735" y="1869314"/>
                </a:lnTo>
                <a:lnTo>
                  <a:pt x="0" y="186931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8" id="1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15</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2032030" y="-45404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2268564" y="895350"/>
            <a:ext cx="13382786" cy="2114550"/>
          </a:xfrm>
          <a:prstGeom prst="rect">
            <a:avLst/>
          </a:prstGeom>
        </p:spPr>
        <p:txBody>
          <a:bodyPr anchor="t" rtlCol="false" tIns="0" lIns="0" bIns="0" rIns="0">
            <a:spAutoFit/>
          </a:bodyPr>
          <a:lstStyle/>
          <a:p>
            <a:pPr algn="ctr">
              <a:lnSpc>
                <a:spcPts val="8400"/>
              </a:lnSpc>
            </a:pPr>
            <a:r>
              <a:rPr lang="en-US" sz="6000">
                <a:solidFill>
                  <a:srgbClr val="000000"/>
                </a:solidFill>
                <a:latin typeface="Coming Soon"/>
                <a:ea typeface="Coming Soon"/>
                <a:cs typeface="Coming Soon"/>
                <a:sym typeface="Coming Soon"/>
              </a:rPr>
              <a:t>Can you order these numbers </a:t>
            </a:r>
          </a:p>
          <a:p>
            <a:pPr algn="ctr" marL="0" indent="0" lvl="0">
              <a:lnSpc>
                <a:spcPts val="8400"/>
              </a:lnSpc>
              <a:spcBef>
                <a:spcPct val="0"/>
              </a:spcBef>
            </a:pPr>
            <a:r>
              <a:rPr lang="en-US" sz="6000">
                <a:solidFill>
                  <a:srgbClr val="000000"/>
                </a:solidFill>
                <a:latin typeface="Coming Soon"/>
                <a:ea typeface="Coming Soon"/>
                <a:cs typeface="Coming Soon"/>
                <a:sym typeface="Coming Soon"/>
              </a:rPr>
              <a:t>from 1 - 7?</a:t>
            </a:r>
          </a:p>
        </p:txBody>
      </p:sp>
      <p:sp>
        <p:nvSpPr>
          <p:cNvPr name="Freeform 9" id="9"/>
          <p:cNvSpPr/>
          <p:nvPr/>
        </p:nvSpPr>
        <p:spPr>
          <a:xfrm flipH="false" flipV="false" rot="0">
            <a:off x="5463583" y="3993438"/>
            <a:ext cx="2096705" cy="2138306"/>
          </a:xfrm>
          <a:custGeom>
            <a:avLst/>
            <a:gdLst/>
            <a:ahLst/>
            <a:cxnLst/>
            <a:rect r="r" b="b" t="t" l="l"/>
            <a:pathLst>
              <a:path h="2138306" w="2096705">
                <a:moveTo>
                  <a:pt x="0" y="0"/>
                </a:moveTo>
                <a:lnTo>
                  <a:pt x="2096705" y="0"/>
                </a:lnTo>
                <a:lnTo>
                  <a:pt x="2096705" y="2138306"/>
                </a:lnTo>
                <a:lnTo>
                  <a:pt x="0" y="2138306"/>
                </a:lnTo>
                <a:lnTo>
                  <a:pt x="0" y="0"/>
                </a:lnTo>
                <a:close/>
              </a:path>
            </a:pathLst>
          </a:custGeom>
          <a:blipFill>
            <a:blip r:embed="rId4"/>
            <a:stretch>
              <a:fillRect l="0" t="0" r="0" b="0"/>
            </a:stretch>
          </a:blipFill>
        </p:spPr>
      </p:sp>
      <p:sp>
        <p:nvSpPr>
          <p:cNvPr name="Freeform 10" id="10"/>
          <p:cNvSpPr/>
          <p:nvPr/>
        </p:nvSpPr>
        <p:spPr>
          <a:xfrm flipH="false" flipV="false" rot="0">
            <a:off x="15387520" y="3993438"/>
            <a:ext cx="2106764" cy="2064117"/>
          </a:xfrm>
          <a:custGeom>
            <a:avLst/>
            <a:gdLst/>
            <a:ahLst/>
            <a:cxnLst/>
            <a:rect r="r" b="b" t="t" l="l"/>
            <a:pathLst>
              <a:path h="2064117" w="2106764">
                <a:moveTo>
                  <a:pt x="0" y="0"/>
                </a:moveTo>
                <a:lnTo>
                  <a:pt x="2106764" y="0"/>
                </a:lnTo>
                <a:lnTo>
                  <a:pt x="2106764" y="2064117"/>
                </a:lnTo>
                <a:lnTo>
                  <a:pt x="0" y="2064117"/>
                </a:lnTo>
                <a:lnTo>
                  <a:pt x="0" y="0"/>
                </a:lnTo>
                <a:close/>
              </a:path>
            </a:pathLst>
          </a:custGeom>
          <a:blipFill>
            <a:blip r:embed="rId5"/>
            <a:stretch>
              <a:fillRect l="0" t="0" r="0" b="0"/>
            </a:stretch>
          </a:blipFill>
        </p:spPr>
      </p:sp>
      <p:sp>
        <p:nvSpPr>
          <p:cNvPr name="Freeform 11" id="11"/>
          <p:cNvSpPr/>
          <p:nvPr/>
        </p:nvSpPr>
        <p:spPr>
          <a:xfrm flipH="false" flipV="false" rot="0">
            <a:off x="3059139" y="4051592"/>
            <a:ext cx="2175844" cy="2092796"/>
          </a:xfrm>
          <a:custGeom>
            <a:avLst/>
            <a:gdLst/>
            <a:ahLst/>
            <a:cxnLst/>
            <a:rect r="r" b="b" t="t" l="l"/>
            <a:pathLst>
              <a:path h="2092796" w="2175844">
                <a:moveTo>
                  <a:pt x="0" y="0"/>
                </a:moveTo>
                <a:lnTo>
                  <a:pt x="2175844" y="0"/>
                </a:lnTo>
                <a:lnTo>
                  <a:pt x="2175844" y="2092796"/>
                </a:lnTo>
                <a:lnTo>
                  <a:pt x="0" y="2092796"/>
                </a:lnTo>
                <a:lnTo>
                  <a:pt x="0" y="0"/>
                </a:lnTo>
                <a:close/>
              </a:path>
            </a:pathLst>
          </a:custGeom>
          <a:blipFill>
            <a:blip r:embed="rId6"/>
            <a:stretch>
              <a:fillRect l="0" t="0" r="0" b="0"/>
            </a:stretch>
          </a:blipFill>
        </p:spPr>
      </p:sp>
      <p:sp>
        <p:nvSpPr>
          <p:cNvPr name="Freeform 12" id="12"/>
          <p:cNvSpPr/>
          <p:nvPr/>
        </p:nvSpPr>
        <p:spPr>
          <a:xfrm flipH="false" flipV="false" rot="0">
            <a:off x="840975" y="3964759"/>
            <a:ext cx="1989564" cy="2092796"/>
          </a:xfrm>
          <a:custGeom>
            <a:avLst/>
            <a:gdLst/>
            <a:ahLst/>
            <a:cxnLst/>
            <a:rect r="r" b="b" t="t" l="l"/>
            <a:pathLst>
              <a:path h="2092796" w="1989564">
                <a:moveTo>
                  <a:pt x="0" y="0"/>
                </a:moveTo>
                <a:lnTo>
                  <a:pt x="1989564" y="0"/>
                </a:lnTo>
                <a:lnTo>
                  <a:pt x="1989564" y="2092796"/>
                </a:lnTo>
                <a:lnTo>
                  <a:pt x="0" y="2092796"/>
                </a:lnTo>
                <a:lnTo>
                  <a:pt x="0" y="0"/>
                </a:lnTo>
                <a:close/>
              </a:path>
            </a:pathLst>
          </a:custGeom>
          <a:blipFill>
            <a:blip r:embed="rId7"/>
            <a:stretch>
              <a:fillRect l="0" t="0" r="0" b="0"/>
            </a:stretch>
          </a:blipFill>
        </p:spPr>
      </p:sp>
      <p:sp>
        <p:nvSpPr>
          <p:cNvPr name="Freeform 13" id="13"/>
          <p:cNvSpPr/>
          <p:nvPr/>
        </p:nvSpPr>
        <p:spPr>
          <a:xfrm flipH="false" flipV="false" rot="0">
            <a:off x="12821498" y="3984154"/>
            <a:ext cx="2333548" cy="2128195"/>
          </a:xfrm>
          <a:custGeom>
            <a:avLst/>
            <a:gdLst/>
            <a:ahLst/>
            <a:cxnLst/>
            <a:rect r="r" b="b" t="t" l="l"/>
            <a:pathLst>
              <a:path h="2128195" w="2333548">
                <a:moveTo>
                  <a:pt x="0" y="0"/>
                </a:moveTo>
                <a:lnTo>
                  <a:pt x="2333548" y="0"/>
                </a:lnTo>
                <a:lnTo>
                  <a:pt x="2333548" y="2128195"/>
                </a:lnTo>
                <a:lnTo>
                  <a:pt x="0" y="2128195"/>
                </a:lnTo>
                <a:lnTo>
                  <a:pt x="0" y="0"/>
                </a:lnTo>
                <a:close/>
              </a:path>
            </a:pathLst>
          </a:custGeom>
          <a:blipFill>
            <a:blip r:embed="rId8"/>
            <a:stretch>
              <a:fillRect l="0" t="0" r="0" b="0"/>
            </a:stretch>
          </a:blipFill>
        </p:spPr>
      </p:sp>
      <p:sp>
        <p:nvSpPr>
          <p:cNvPr name="Freeform 14" id="14"/>
          <p:cNvSpPr/>
          <p:nvPr/>
        </p:nvSpPr>
        <p:spPr>
          <a:xfrm flipH="false" flipV="false" rot="0">
            <a:off x="7744275" y="3993438"/>
            <a:ext cx="2074020" cy="2018607"/>
          </a:xfrm>
          <a:custGeom>
            <a:avLst/>
            <a:gdLst/>
            <a:ahLst/>
            <a:cxnLst/>
            <a:rect r="r" b="b" t="t" l="l"/>
            <a:pathLst>
              <a:path h="2018607" w="2074020">
                <a:moveTo>
                  <a:pt x="0" y="0"/>
                </a:moveTo>
                <a:lnTo>
                  <a:pt x="2074020" y="0"/>
                </a:lnTo>
                <a:lnTo>
                  <a:pt x="2074020" y="2018607"/>
                </a:lnTo>
                <a:lnTo>
                  <a:pt x="0" y="2018607"/>
                </a:lnTo>
                <a:lnTo>
                  <a:pt x="0" y="0"/>
                </a:lnTo>
                <a:close/>
              </a:path>
            </a:pathLst>
          </a:custGeom>
          <a:blipFill>
            <a:blip r:embed="rId9"/>
            <a:stretch>
              <a:fillRect l="0" t="0" r="0" b="0"/>
            </a:stretch>
          </a:blipFill>
        </p:spPr>
      </p:sp>
      <p:sp>
        <p:nvSpPr>
          <p:cNvPr name="Freeform 15" id="15"/>
          <p:cNvSpPr/>
          <p:nvPr/>
        </p:nvSpPr>
        <p:spPr>
          <a:xfrm flipH="false" flipV="false" rot="0">
            <a:off x="10176098" y="3984154"/>
            <a:ext cx="2091718" cy="2020679"/>
          </a:xfrm>
          <a:custGeom>
            <a:avLst/>
            <a:gdLst/>
            <a:ahLst/>
            <a:cxnLst/>
            <a:rect r="r" b="b" t="t" l="l"/>
            <a:pathLst>
              <a:path h="2020679" w="2091718">
                <a:moveTo>
                  <a:pt x="0" y="0"/>
                </a:moveTo>
                <a:lnTo>
                  <a:pt x="2091719" y="0"/>
                </a:lnTo>
                <a:lnTo>
                  <a:pt x="2091719" y="2020678"/>
                </a:lnTo>
                <a:lnTo>
                  <a:pt x="0" y="2020678"/>
                </a:lnTo>
                <a:lnTo>
                  <a:pt x="0" y="0"/>
                </a:lnTo>
                <a:close/>
              </a:path>
            </a:pathLst>
          </a:custGeom>
          <a:blipFill>
            <a:blip r:embed="rId10"/>
            <a:stretch>
              <a:fillRect l="0" t="0" r="0" b="0"/>
            </a:stretch>
          </a:blipFill>
        </p:spPr>
      </p:sp>
      <p:sp>
        <p:nvSpPr>
          <p:cNvPr name="Freeform 16" id="16"/>
          <p:cNvSpPr/>
          <p:nvPr/>
        </p:nvSpPr>
        <p:spPr>
          <a:xfrm flipH="false" flipV="false" rot="0">
            <a:off x="840975" y="6279998"/>
            <a:ext cx="1989564" cy="1989564"/>
          </a:xfrm>
          <a:custGeom>
            <a:avLst/>
            <a:gdLst/>
            <a:ahLst/>
            <a:cxnLst/>
            <a:rect r="r" b="b" t="t" l="l"/>
            <a:pathLst>
              <a:path h="1989564" w="1989564">
                <a:moveTo>
                  <a:pt x="0" y="0"/>
                </a:moveTo>
                <a:lnTo>
                  <a:pt x="1989564" y="0"/>
                </a:lnTo>
                <a:lnTo>
                  <a:pt x="1989564" y="1989564"/>
                </a:lnTo>
                <a:lnTo>
                  <a:pt x="0" y="19895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0">
            <a:off x="3059139" y="6279998"/>
            <a:ext cx="1989564" cy="1989564"/>
          </a:xfrm>
          <a:custGeom>
            <a:avLst/>
            <a:gdLst/>
            <a:ahLst/>
            <a:cxnLst/>
            <a:rect r="r" b="b" t="t" l="l"/>
            <a:pathLst>
              <a:path h="1989564" w="1989564">
                <a:moveTo>
                  <a:pt x="0" y="0"/>
                </a:moveTo>
                <a:lnTo>
                  <a:pt x="1989564" y="0"/>
                </a:lnTo>
                <a:lnTo>
                  <a:pt x="1989564" y="1989564"/>
                </a:lnTo>
                <a:lnTo>
                  <a:pt x="0" y="19895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0">
            <a:off x="5517153" y="6279998"/>
            <a:ext cx="1989564" cy="1989564"/>
          </a:xfrm>
          <a:custGeom>
            <a:avLst/>
            <a:gdLst/>
            <a:ahLst/>
            <a:cxnLst/>
            <a:rect r="r" b="b" t="t" l="l"/>
            <a:pathLst>
              <a:path h="1989564" w="1989564">
                <a:moveTo>
                  <a:pt x="0" y="0"/>
                </a:moveTo>
                <a:lnTo>
                  <a:pt x="1989564" y="0"/>
                </a:lnTo>
                <a:lnTo>
                  <a:pt x="1989564" y="1989564"/>
                </a:lnTo>
                <a:lnTo>
                  <a:pt x="0" y="19895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7828731" y="6279998"/>
            <a:ext cx="1989564" cy="1989564"/>
          </a:xfrm>
          <a:custGeom>
            <a:avLst/>
            <a:gdLst/>
            <a:ahLst/>
            <a:cxnLst/>
            <a:rect r="r" b="b" t="t" l="l"/>
            <a:pathLst>
              <a:path h="1989564" w="1989564">
                <a:moveTo>
                  <a:pt x="0" y="0"/>
                </a:moveTo>
                <a:lnTo>
                  <a:pt x="1989564" y="0"/>
                </a:lnTo>
                <a:lnTo>
                  <a:pt x="1989564" y="1989564"/>
                </a:lnTo>
                <a:lnTo>
                  <a:pt x="0" y="19895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p:cNvSpPr/>
          <p:nvPr/>
        </p:nvSpPr>
        <p:spPr>
          <a:xfrm flipH="false" flipV="false" rot="0">
            <a:off x="10285020" y="6279998"/>
            <a:ext cx="1989564" cy="1989564"/>
          </a:xfrm>
          <a:custGeom>
            <a:avLst/>
            <a:gdLst/>
            <a:ahLst/>
            <a:cxnLst/>
            <a:rect r="r" b="b" t="t" l="l"/>
            <a:pathLst>
              <a:path h="1989564" w="1989564">
                <a:moveTo>
                  <a:pt x="0" y="0"/>
                </a:moveTo>
                <a:lnTo>
                  <a:pt x="1989564" y="0"/>
                </a:lnTo>
                <a:lnTo>
                  <a:pt x="1989564" y="1989564"/>
                </a:lnTo>
                <a:lnTo>
                  <a:pt x="0" y="19895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0">
            <a:off x="12993490" y="6279998"/>
            <a:ext cx="1989564" cy="1989564"/>
          </a:xfrm>
          <a:custGeom>
            <a:avLst/>
            <a:gdLst/>
            <a:ahLst/>
            <a:cxnLst/>
            <a:rect r="r" b="b" t="t" l="l"/>
            <a:pathLst>
              <a:path h="1989564" w="1989564">
                <a:moveTo>
                  <a:pt x="0" y="0"/>
                </a:moveTo>
                <a:lnTo>
                  <a:pt x="1989564" y="0"/>
                </a:lnTo>
                <a:lnTo>
                  <a:pt x="1989564" y="1989564"/>
                </a:lnTo>
                <a:lnTo>
                  <a:pt x="0" y="19895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2" id="22"/>
          <p:cNvSpPr/>
          <p:nvPr/>
        </p:nvSpPr>
        <p:spPr>
          <a:xfrm flipH="false" flipV="false" rot="0">
            <a:off x="15504720" y="6279998"/>
            <a:ext cx="1989564" cy="1989564"/>
          </a:xfrm>
          <a:custGeom>
            <a:avLst/>
            <a:gdLst/>
            <a:ahLst/>
            <a:cxnLst/>
            <a:rect r="r" b="b" t="t" l="l"/>
            <a:pathLst>
              <a:path h="1989564" w="1989564">
                <a:moveTo>
                  <a:pt x="0" y="0"/>
                </a:moveTo>
                <a:lnTo>
                  <a:pt x="1989564" y="0"/>
                </a:lnTo>
                <a:lnTo>
                  <a:pt x="1989564" y="1989564"/>
                </a:lnTo>
                <a:lnTo>
                  <a:pt x="0" y="19895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3" id="23"/>
          <p:cNvGrpSpPr/>
          <p:nvPr/>
        </p:nvGrpSpPr>
        <p:grpSpPr>
          <a:xfrm rot="0">
            <a:off x="3338916" y="6545128"/>
            <a:ext cx="364309" cy="36430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3871767" y="7092626"/>
            <a:ext cx="364309" cy="36430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4438470" y="7605470"/>
            <a:ext cx="364309" cy="364309"/>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6375625" y="7059007"/>
            <a:ext cx="364309" cy="364309"/>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0">
            <a:off x="16771072" y="7423316"/>
            <a:ext cx="364309" cy="364309"/>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8" id="38"/>
          <p:cNvGrpSpPr/>
          <p:nvPr/>
        </p:nvGrpSpPr>
        <p:grpSpPr>
          <a:xfrm rot="0">
            <a:off x="15889960" y="6728317"/>
            <a:ext cx="364309" cy="364309"/>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40" id="4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1" id="41"/>
          <p:cNvGrpSpPr/>
          <p:nvPr/>
        </p:nvGrpSpPr>
        <p:grpSpPr>
          <a:xfrm rot="0">
            <a:off x="1348725" y="6728317"/>
            <a:ext cx="364309" cy="364309"/>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43" id="4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4" id="44"/>
          <p:cNvGrpSpPr/>
          <p:nvPr/>
        </p:nvGrpSpPr>
        <p:grpSpPr>
          <a:xfrm rot="0">
            <a:off x="1980455" y="6728317"/>
            <a:ext cx="364309" cy="364309"/>
            <a:chOff x="0" y="0"/>
            <a:chExt cx="812800" cy="812800"/>
          </a:xfrm>
        </p:grpSpPr>
        <p:sp>
          <p:nvSpPr>
            <p:cNvPr name="Freeform 45" id="4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46" id="4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7" id="47"/>
          <p:cNvGrpSpPr/>
          <p:nvPr/>
        </p:nvGrpSpPr>
        <p:grpSpPr>
          <a:xfrm rot="0">
            <a:off x="1348725" y="7423316"/>
            <a:ext cx="364309" cy="364309"/>
            <a:chOff x="0" y="0"/>
            <a:chExt cx="812800" cy="812800"/>
          </a:xfrm>
        </p:grpSpPr>
        <p:sp>
          <p:nvSpPr>
            <p:cNvPr name="Freeform 48" id="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49" id="4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0" id="50"/>
          <p:cNvGrpSpPr/>
          <p:nvPr/>
        </p:nvGrpSpPr>
        <p:grpSpPr>
          <a:xfrm rot="0">
            <a:off x="1980455" y="7423316"/>
            <a:ext cx="364309" cy="364309"/>
            <a:chOff x="0" y="0"/>
            <a:chExt cx="812800" cy="812800"/>
          </a:xfrm>
        </p:grpSpPr>
        <p:sp>
          <p:nvSpPr>
            <p:cNvPr name="Freeform 51" id="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52" id="5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3" id="53"/>
          <p:cNvGrpSpPr/>
          <p:nvPr/>
        </p:nvGrpSpPr>
        <p:grpSpPr>
          <a:xfrm rot="0">
            <a:off x="13265184" y="6545128"/>
            <a:ext cx="364309" cy="364309"/>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55" id="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6" id="56"/>
          <p:cNvGrpSpPr/>
          <p:nvPr/>
        </p:nvGrpSpPr>
        <p:grpSpPr>
          <a:xfrm rot="0">
            <a:off x="13798584" y="7059007"/>
            <a:ext cx="364309" cy="364309"/>
            <a:chOff x="0" y="0"/>
            <a:chExt cx="812800" cy="812800"/>
          </a:xfrm>
        </p:grpSpPr>
        <p:sp>
          <p:nvSpPr>
            <p:cNvPr name="Freeform 57" id="5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58" id="5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9" id="59"/>
          <p:cNvGrpSpPr/>
          <p:nvPr/>
        </p:nvGrpSpPr>
        <p:grpSpPr>
          <a:xfrm rot="0">
            <a:off x="14343868" y="6545128"/>
            <a:ext cx="364309" cy="364309"/>
            <a:chOff x="0" y="0"/>
            <a:chExt cx="812800" cy="812800"/>
          </a:xfrm>
        </p:grpSpPr>
        <p:sp>
          <p:nvSpPr>
            <p:cNvPr name="Freeform 60" id="6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61" id="6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2" id="62"/>
          <p:cNvGrpSpPr/>
          <p:nvPr/>
        </p:nvGrpSpPr>
        <p:grpSpPr>
          <a:xfrm rot="0">
            <a:off x="14429593" y="7338062"/>
            <a:ext cx="364309" cy="364309"/>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64" id="6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5" id="65"/>
          <p:cNvGrpSpPr/>
          <p:nvPr/>
        </p:nvGrpSpPr>
        <p:grpSpPr>
          <a:xfrm rot="0">
            <a:off x="14065284" y="7702370"/>
            <a:ext cx="364309" cy="364309"/>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67" id="6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8" id="68"/>
          <p:cNvGrpSpPr/>
          <p:nvPr/>
        </p:nvGrpSpPr>
        <p:grpSpPr>
          <a:xfrm rot="0">
            <a:off x="8044286" y="6694699"/>
            <a:ext cx="364309" cy="364309"/>
            <a:chOff x="0" y="0"/>
            <a:chExt cx="812800" cy="812800"/>
          </a:xfrm>
        </p:grpSpPr>
        <p:sp>
          <p:nvSpPr>
            <p:cNvPr name="Freeform 69" id="6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70" id="7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71" id="71"/>
          <p:cNvGrpSpPr/>
          <p:nvPr/>
        </p:nvGrpSpPr>
        <p:grpSpPr>
          <a:xfrm rot="0">
            <a:off x="8330323" y="7274780"/>
            <a:ext cx="364309" cy="364309"/>
            <a:chOff x="0" y="0"/>
            <a:chExt cx="812800" cy="812800"/>
          </a:xfrm>
        </p:grpSpPr>
        <p:sp>
          <p:nvSpPr>
            <p:cNvPr name="Freeform 72" id="7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73" id="7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74" id="74"/>
          <p:cNvGrpSpPr/>
          <p:nvPr/>
        </p:nvGrpSpPr>
        <p:grpSpPr>
          <a:xfrm rot="0">
            <a:off x="8779691" y="6512545"/>
            <a:ext cx="364309" cy="364309"/>
            <a:chOff x="0" y="0"/>
            <a:chExt cx="812800" cy="812800"/>
          </a:xfrm>
        </p:grpSpPr>
        <p:sp>
          <p:nvSpPr>
            <p:cNvPr name="Freeform 75" id="7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76" id="7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77" id="77"/>
          <p:cNvGrpSpPr/>
          <p:nvPr/>
        </p:nvGrpSpPr>
        <p:grpSpPr>
          <a:xfrm rot="0">
            <a:off x="9228031" y="6973753"/>
            <a:ext cx="364309" cy="364309"/>
            <a:chOff x="0" y="0"/>
            <a:chExt cx="812800" cy="812800"/>
          </a:xfrm>
        </p:grpSpPr>
        <p:sp>
          <p:nvSpPr>
            <p:cNvPr name="Freeform 78" id="7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79" id="7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0" id="80"/>
          <p:cNvGrpSpPr/>
          <p:nvPr/>
        </p:nvGrpSpPr>
        <p:grpSpPr>
          <a:xfrm rot="0">
            <a:off x="9045877" y="7639089"/>
            <a:ext cx="364309" cy="364309"/>
            <a:chOff x="0" y="0"/>
            <a:chExt cx="812800" cy="812800"/>
          </a:xfrm>
        </p:grpSpPr>
        <p:sp>
          <p:nvSpPr>
            <p:cNvPr name="Freeform 81" id="8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82" id="8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3" id="83"/>
          <p:cNvGrpSpPr/>
          <p:nvPr/>
        </p:nvGrpSpPr>
        <p:grpSpPr>
          <a:xfrm rot="0">
            <a:off x="7973442" y="7702370"/>
            <a:ext cx="364309" cy="364309"/>
            <a:chOff x="0" y="0"/>
            <a:chExt cx="812800" cy="812800"/>
          </a:xfrm>
        </p:grpSpPr>
        <p:sp>
          <p:nvSpPr>
            <p:cNvPr name="Freeform 84" id="8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85" id="8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6" id="86"/>
          <p:cNvGrpSpPr/>
          <p:nvPr/>
        </p:nvGrpSpPr>
        <p:grpSpPr>
          <a:xfrm rot="0">
            <a:off x="10518888" y="6512545"/>
            <a:ext cx="364309" cy="364309"/>
            <a:chOff x="0" y="0"/>
            <a:chExt cx="812800" cy="812800"/>
          </a:xfrm>
        </p:grpSpPr>
        <p:sp>
          <p:nvSpPr>
            <p:cNvPr name="Freeform 87" id="8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88" id="8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9" id="89"/>
          <p:cNvGrpSpPr/>
          <p:nvPr/>
        </p:nvGrpSpPr>
        <p:grpSpPr>
          <a:xfrm rot="0">
            <a:off x="11039803" y="6512545"/>
            <a:ext cx="364309" cy="364309"/>
            <a:chOff x="0" y="0"/>
            <a:chExt cx="812800" cy="812800"/>
          </a:xfrm>
        </p:grpSpPr>
        <p:sp>
          <p:nvSpPr>
            <p:cNvPr name="Freeform 90" id="9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91" id="9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2" id="92"/>
          <p:cNvGrpSpPr/>
          <p:nvPr/>
        </p:nvGrpSpPr>
        <p:grpSpPr>
          <a:xfrm rot="0">
            <a:off x="11632712" y="6512545"/>
            <a:ext cx="364309" cy="364309"/>
            <a:chOff x="0" y="0"/>
            <a:chExt cx="812800" cy="812800"/>
          </a:xfrm>
        </p:grpSpPr>
        <p:sp>
          <p:nvSpPr>
            <p:cNvPr name="Freeform 93" id="9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94" id="9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5" id="95"/>
          <p:cNvGrpSpPr/>
          <p:nvPr/>
        </p:nvGrpSpPr>
        <p:grpSpPr>
          <a:xfrm rot="0">
            <a:off x="10518888" y="7155907"/>
            <a:ext cx="364309" cy="364309"/>
            <a:chOff x="0" y="0"/>
            <a:chExt cx="812800" cy="812800"/>
          </a:xfrm>
        </p:grpSpPr>
        <p:sp>
          <p:nvSpPr>
            <p:cNvPr name="Freeform 96" id="9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97" id="9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8" id="98"/>
          <p:cNvGrpSpPr/>
          <p:nvPr/>
        </p:nvGrpSpPr>
        <p:grpSpPr>
          <a:xfrm rot="0">
            <a:off x="11039803" y="7155907"/>
            <a:ext cx="364309" cy="364309"/>
            <a:chOff x="0" y="0"/>
            <a:chExt cx="812800" cy="812800"/>
          </a:xfrm>
        </p:grpSpPr>
        <p:sp>
          <p:nvSpPr>
            <p:cNvPr name="Freeform 99" id="9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100" id="10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1" id="101"/>
          <p:cNvGrpSpPr/>
          <p:nvPr/>
        </p:nvGrpSpPr>
        <p:grpSpPr>
          <a:xfrm rot="0">
            <a:off x="11670812" y="7155907"/>
            <a:ext cx="364309" cy="364309"/>
            <a:chOff x="0" y="0"/>
            <a:chExt cx="812800" cy="812800"/>
          </a:xfrm>
        </p:grpSpPr>
        <p:sp>
          <p:nvSpPr>
            <p:cNvPr name="Freeform 102" id="10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103" id="10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4" id="104"/>
          <p:cNvGrpSpPr/>
          <p:nvPr/>
        </p:nvGrpSpPr>
        <p:grpSpPr>
          <a:xfrm rot="0">
            <a:off x="11039803" y="7787625"/>
            <a:ext cx="364309" cy="364309"/>
            <a:chOff x="0" y="0"/>
            <a:chExt cx="812800" cy="812800"/>
          </a:xfrm>
        </p:grpSpPr>
        <p:sp>
          <p:nvSpPr>
            <p:cNvPr name="Freeform 105" id="10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94CB5"/>
            </a:solidFill>
          </p:spPr>
        </p:sp>
        <p:sp>
          <p:nvSpPr>
            <p:cNvPr name="TextBox 106" id="10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07" id="107"/>
          <p:cNvSpPr/>
          <p:nvPr/>
        </p:nvSpPr>
        <p:spPr>
          <a:xfrm flipH="false" flipV="false" rot="-665515">
            <a:off x="14874198" y="413366"/>
            <a:ext cx="1554306" cy="1862458"/>
          </a:xfrm>
          <a:custGeom>
            <a:avLst/>
            <a:gdLst/>
            <a:ahLst/>
            <a:cxnLst/>
            <a:rect r="r" b="b" t="t" l="l"/>
            <a:pathLst>
              <a:path h="1862458" w="1554306">
                <a:moveTo>
                  <a:pt x="0" y="0"/>
                </a:moveTo>
                <a:lnTo>
                  <a:pt x="1554306" y="0"/>
                </a:lnTo>
                <a:lnTo>
                  <a:pt x="1554306" y="1862458"/>
                </a:lnTo>
                <a:lnTo>
                  <a:pt x="0" y="186245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8" id="108"/>
          <p:cNvSpPr/>
          <p:nvPr/>
        </p:nvSpPr>
        <p:spPr>
          <a:xfrm flipH="false" flipV="false" rot="-577353">
            <a:off x="16453313" y="94043"/>
            <a:ext cx="1267735" cy="1869314"/>
          </a:xfrm>
          <a:custGeom>
            <a:avLst/>
            <a:gdLst/>
            <a:ahLst/>
            <a:cxnLst/>
            <a:rect r="r" b="b" t="t" l="l"/>
            <a:pathLst>
              <a:path h="1869314" w="1267735">
                <a:moveTo>
                  <a:pt x="0" y="0"/>
                </a:moveTo>
                <a:lnTo>
                  <a:pt x="1267735" y="0"/>
                </a:lnTo>
                <a:lnTo>
                  <a:pt x="1267735" y="1869314"/>
                </a:lnTo>
                <a:lnTo>
                  <a:pt x="0" y="1869314"/>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09" id="10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16</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1683318" y="-221566"/>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2268564" y="895350"/>
            <a:ext cx="13382786" cy="3181350"/>
          </a:xfrm>
          <a:prstGeom prst="rect">
            <a:avLst/>
          </a:prstGeom>
        </p:spPr>
        <p:txBody>
          <a:bodyPr anchor="t" rtlCol="false" tIns="0" lIns="0" bIns="0" rIns="0">
            <a:spAutoFit/>
          </a:bodyPr>
          <a:lstStyle/>
          <a:p>
            <a:pPr algn="ctr" marL="0" indent="0" lvl="0">
              <a:lnSpc>
                <a:spcPts val="8400"/>
              </a:lnSpc>
              <a:spcBef>
                <a:spcPct val="0"/>
              </a:spcBef>
            </a:pPr>
            <a:r>
              <a:rPr lang="en-US" sz="6000">
                <a:solidFill>
                  <a:srgbClr val="000000"/>
                </a:solidFill>
                <a:latin typeface="Coming Soon"/>
                <a:ea typeface="Coming Soon"/>
                <a:cs typeface="Coming Soon"/>
                <a:sym typeface="Coming Soon"/>
              </a:rPr>
              <a:t>Can you use the practical resources on the table to represent and answer these calculations ?</a:t>
            </a:r>
          </a:p>
        </p:txBody>
      </p:sp>
      <p:sp>
        <p:nvSpPr>
          <p:cNvPr name="TextBox 9" id="9"/>
          <p:cNvSpPr txBox="true"/>
          <p:nvPr/>
        </p:nvSpPr>
        <p:spPr>
          <a:xfrm rot="0">
            <a:off x="1781821" y="4764151"/>
            <a:ext cx="3643070" cy="1358907"/>
          </a:xfrm>
          <a:prstGeom prst="rect">
            <a:avLst/>
          </a:prstGeom>
        </p:spPr>
        <p:txBody>
          <a:bodyPr anchor="t" rtlCol="false" tIns="0" lIns="0" bIns="0" rIns="0">
            <a:spAutoFit/>
          </a:bodyPr>
          <a:lstStyle/>
          <a:p>
            <a:pPr algn="ctr">
              <a:lnSpc>
                <a:spcPts val="11199"/>
              </a:lnSpc>
              <a:spcBef>
                <a:spcPct val="0"/>
              </a:spcBef>
            </a:pPr>
            <a:r>
              <a:rPr lang="en-US" sz="7999">
                <a:solidFill>
                  <a:srgbClr val="000000"/>
                </a:solidFill>
                <a:latin typeface="Canva Sans"/>
                <a:ea typeface="Canva Sans"/>
                <a:cs typeface="Canva Sans"/>
                <a:sym typeface="Canva Sans"/>
              </a:rPr>
              <a:t>8 + 2 </a:t>
            </a:r>
          </a:p>
        </p:txBody>
      </p:sp>
      <p:sp>
        <p:nvSpPr>
          <p:cNvPr name="TextBox 10" id="10"/>
          <p:cNvSpPr txBox="true"/>
          <p:nvPr/>
        </p:nvSpPr>
        <p:spPr>
          <a:xfrm rot="0">
            <a:off x="3883294" y="7597465"/>
            <a:ext cx="3643070" cy="1358907"/>
          </a:xfrm>
          <a:prstGeom prst="rect">
            <a:avLst/>
          </a:prstGeom>
        </p:spPr>
        <p:txBody>
          <a:bodyPr anchor="t" rtlCol="false" tIns="0" lIns="0" bIns="0" rIns="0">
            <a:spAutoFit/>
          </a:bodyPr>
          <a:lstStyle/>
          <a:p>
            <a:pPr algn="ctr">
              <a:lnSpc>
                <a:spcPts val="11199"/>
              </a:lnSpc>
              <a:spcBef>
                <a:spcPct val="0"/>
              </a:spcBef>
            </a:pPr>
            <a:r>
              <a:rPr lang="en-US" sz="7999">
                <a:solidFill>
                  <a:srgbClr val="000000"/>
                </a:solidFill>
                <a:latin typeface="Canva Sans"/>
                <a:ea typeface="Canva Sans"/>
                <a:cs typeface="Canva Sans"/>
                <a:sym typeface="Canva Sans"/>
              </a:rPr>
              <a:t>18 + 2 </a:t>
            </a:r>
          </a:p>
        </p:txBody>
      </p:sp>
      <p:sp>
        <p:nvSpPr>
          <p:cNvPr name="TextBox 11" id="11"/>
          <p:cNvSpPr txBox="true"/>
          <p:nvPr/>
        </p:nvSpPr>
        <p:spPr>
          <a:xfrm rot="0">
            <a:off x="12434322" y="4365473"/>
            <a:ext cx="4427688" cy="1394129"/>
          </a:xfrm>
          <a:prstGeom prst="rect">
            <a:avLst/>
          </a:prstGeom>
        </p:spPr>
        <p:txBody>
          <a:bodyPr anchor="t" rtlCol="false" tIns="0" lIns="0" bIns="0" rIns="0">
            <a:spAutoFit/>
          </a:bodyPr>
          <a:lstStyle/>
          <a:p>
            <a:pPr algn="ctr">
              <a:lnSpc>
                <a:spcPts val="11348"/>
              </a:lnSpc>
              <a:spcBef>
                <a:spcPct val="0"/>
              </a:spcBef>
            </a:pPr>
            <a:r>
              <a:rPr lang="en-US" sz="8106">
                <a:solidFill>
                  <a:srgbClr val="000000"/>
                </a:solidFill>
                <a:latin typeface="Canva Sans"/>
                <a:ea typeface="Canva Sans"/>
                <a:cs typeface="Canva Sans"/>
                <a:sym typeface="Canva Sans"/>
              </a:rPr>
              <a:t>15 + 42 </a:t>
            </a:r>
          </a:p>
        </p:txBody>
      </p:sp>
      <p:sp>
        <p:nvSpPr>
          <p:cNvPr name="TextBox 12" id="12"/>
          <p:cNvSpPr txBox="true"/>
          <p:nvPr/>
        </p:nvSpPr>
        <p:spPr>
          <a:xfrm rot="0">
            <a:off x="12245445" y="6989449"/>
            <a:ext cx="3643070" cy="1358907"/>
          </a:xfrm>
          <a:prstGeom prst="rect">
            <a:avLst/>
          </a:prstGeom>
        </p:spPr>
        <p:txBody>
          <a:bodyPr anchor="t" rtlCol="false" tIns="0" lIns="0" bIns="0" rIns="0">
            <a:spAutoFit/>
          </a:bodyPr>
          <a:lstStyle/>
          <a:p>
            <a:pPr algn="ctr">
              <a:lnSpc>
                <a:spcPts val="11199"/>
              </a:lnSpc>
              <a:spcBef>
                <a:spcPct val="0"/>
              </a:spcBef>
            </a:pPr>
            <a:r>
              <a:rPr lang="en-US" sz="7999">
                <a:solidFill>
                  <a:srgbClr val="000000"/>
                </a:solidFill>
                <a:latin typeface="Canva Sans"/>
                <a:ea typeface="Canva Sans"/>
                <a:cs typeface="Canva Sans"/>
                <a:sym typeface="Canva Sans"/>
              </a:rPr>
              <a:t>½ of 16</a:t>
            </a:r>
          </a:p>
        </p:txBody>
      </p:sp>
      <p:sp>
        <p:nvSpPr>
          <p:cNvPr name="TextBox 13" id="13"/>
          <p:cNvSpPr txBox="true"/>
          <p:nvPr/>
        </p:nvSpPr>
        <p:spPr>
          <a:xfrm rot="0">
            <a:off x="6932424" y="5391217"/>
            <a:ext cx="4361339" cy="1107553"/>
          </a:xfrm>
          <a:prstGeom prst="rect">
            <a:avLst/>
          </a:prstGeom>
        </p:spPr>
        <p:txBody>
          <a:bodyPr anchor="t" rtlCol="false" tIns="0" lIns="0" bIns="0" rIns="0">
            <a:spAutoFit/>
          </a:bodyPr>
          <a:lstStyle/>
          <a:p>
            <a:pPr algn="ctr">
              <a:lnSpc>
                <a:spcPts val="9060"/>
              </a:lnSpc>
              <a:spcBef>
                <a:spcPct val="0"/>
              </a:spcBef>
            </a:pPr>
            <a:r>
              <a:rPr lang="en-US" sz="6471">
                <a:solidFill>
                  <a:srgbClr val="000000"/>
                </a:solidFill>
                <a:latin typeface="Canva Sans"/>
                <a:ea typeface="Canva Sans"/>
                <a:cs typeface="Canva Sans"/>
                <a:sym typeface="Canva Sans"/>
              </a:rPr>
              <a:t>4 lots of 5</a:t>
            </a:r>
          </a:p>
        </p:txBody>
      </p:sp>
      <p:sp>
        <p:nvSpPr>
          <p:cNvPr name="Freeform 14" id="14"/>
          <p:cNvSpPr/>
          <p:nvPr/>
        </p:nvSpPr>
        <p:spPr>
          <a:xfrm flipH="false" flipV="false" rot="-538592">
            <a:off x="15839496" y="791556"/>
            <a:ext cx="2144008" cy="2794323"/>
          </a:xfrm>
          <a:custGeom>
            <a:avLst/>
            <a:gdLst/>
            <a:ahLst/>
            <a:cxnLst/>
            <a:rect r="r" b="b" t="t" l="l"/>
            <a:pathLst>
              <a:path h="2794323" w="2144008">
                <a:moveTo>
                  <a:pt x="0" y="0"/>
                </a:moveTo>
                <a:lnTo>
                  <a:pt x="2144007" y="0"/>
                </a:lnTo>
                <a:lnTo>
                  <a:pt x="2144007" y="2794323"/>
                </a:lnTo>
                <a:lnTo>
                  <a:pt x="0" y="27943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17</a:t>
            </a:r>
          </a:p>
        </p:txBody>
      </p:sp>
      <p:sp>
        <p:nvSpPr>
          <p:cNvPr name="TextBox 16" id="16"/>
          <p:cNvSpPr txBox="true"/>
          <p:nvPr/>
        </p:nvSpPr>
        <p:spPr>
          <a:xfrm rot="0">
            <a:off x="8064370" y="6989449"/>
            <a:ext cx="3643070" cy="1358907"/>
          </a:xfrm>
          <a:prstGeom prst="rect">
            <a:avLst/>
          </a:prstGeom>
        </p:spPr>
        <p:txBody>
          <a:bodyPr anchor="t" rtlCol="false" tIns="0" lIns="0" bIns="0" rIns="0">
            <a:spAutoFit/>
          </a:bodyPr>
          <a:lstStyle/>
          <a:p>
            <a:pPr algn="ctr">
              <a:lnSpc>
                <a:spcPts val="11199"/>
              </a:lnSpc>
              <a:spcBef>
                <a:spcPct val="0"/>
              </a:spcBef>
            </a:pPr>
            <a:r>
              <a:rPr lang="en-US" sz="7999">
                <a:solidFill>
                  <a:srgbClr val="000000"/>
                </a:solidFill>
                <a:latin typeface="Canva Sans"/>
                <a:ea typeface="Canva Sans"/>
                <a:cs typeface="Canva Sans"/>
                <a:sym typeface="Canva Sans"/>
              </a:rPr>
              <a:t>7</a:t>
            </a:r>
          </a:p>
        </p:txBody>
      </p:sp>
      <p:sp>
        <p:nvSpPr>
          <p:cNvPr name="TextBox 17" id="17"/>
          <p:cNvSpPr txBox="true"/>
          <p:nvPr/>
        </p:nvSpPr>
        <p:spPr>
          <a:xfrm rot="0">
            <a:off x="1028700" y="6355895"/>
            <a:ext cx="3643070" cy="1358907"/>
          </a:xfrm>
          <a:prstGeom prst="rect">
            <a:avLst/>
          </a:prstGeom>
        </p:spPr>
        <p:txBody>
          <a:bodyPr anchor="t" rtlCol="false" tIns="0" lIns="0" bIns="0" rIns="0">
            <a:spAutoFit/>
          </a:bodyPr>
          <a:lstStyle/>
          <a:p>
            <a:pPr algn="ctr">
              <a:lnSpc>
                <a:spcPts val="11199"/>
              </a:lnSpc>
              <a:spcBef>
                <a:spcPct val="0"/>
              </a:spcBef>
            </a:pPr>
            <a:r>
              <a:rPr lang="en-US" sz="7999">
                <a:solidFill>
                  <a:srgbClr val="000000"/>
                </a:solidFill>
                <a:latin typeface="Canva Sans"/>
                <a:ea typeface="Canva Sans"/>
                <a:cs typeface="Canva Sans"/>
                <a:sym typeface="Canva Sans"/>
              </a:rPr>
              <a:t>4</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1683318" y="-221566"/>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2268564" y="895350"/>
            <a:ext cx="13382786" cy="2114550"/>
          </a:xfrm>
          <a:prstGeom prst="rect">
            <a:avLst/>
          </a:prstGeom>
        </p:spPr>
        <p:txBody>
          <a:bodyPr anchor="t" rtlCol="false" tIns="0" lIns="0" bIns="0" rIns="0">
            <a:spAutoFit/>
          </a:bodyPr>
          <a:lstStyle/>
          <a:p>
            <a:pPr algn="ctr" marL="0" indent="0" lvl="0">
              <a:lnSpc>
                <a:spcPts val="8400"/>
              </a:lnSpc>
              <a:spcBef>
                <a:spcPct val="0"/>
              </a:spcBef>
            </a:pPr>
            <a:r>
              <a:rPr lang="en-US" sz="6000">
                <a:solidFill>
                  <a:srgbClr val="000000"/>
                </a:solidFill>
                <a:latin typeface="Coming Soon"/>
                <a:ea typeface="Coming Soon"/>
                <a:cs typeface="Coming Soon"/>
                <a:sym typeface="Coming Soon"/>
              </a:rPr>
              <a:t>How could we represent the same calculations pictorially?</a:t>
            </a:r>
          </a:p>
        </p:txBody>
      </p:sp>
      <p:sp>
        <p:nvSpPr>
          <p:cNvPr name="TextBox 9" id="9"/>
          <p:cNvSpPr txBox="true"/>
          <p:nvPr/>
        </p:nvSpPr>
        <p:spPr>
          <a:xfrm rot="0">
            <a:off x="2061759" y="3985253"/>
            <a:ext cx="3643070" cy="1358907"/>
          </a:xfrm>
          <a:prstGeom prst="rect">
            <a:avLst/>
          </a:prstGeom>
        </p:spPr>
        <p:txBody>
          <a:bodyPr anchor="t" rtlCol="false" tIns="0" lIns="0" bIns="0" rIns="0">
            <a:spAutoFit/>
          </a:bodyPr>
          <a:lstStyle/>
          <a:p>
            <a:pPr algn="ctr">
              <a:lnSpc>
                <a:spcPts val="11199"/>
              </a:lnSpc>
              <a:spcBef>
                <a:spcPct val="0"/>
              </a:spcBef>
            </a:pPr>
            <a:r>
              <a:rPr lang="en-US" sz="7999">
                <a:solidFill>
                  <a:srgbClr val="000000"/>
                </a:solidFill>
                <a:latin typeface="Canva Sans"/>
                <a:ea typeface="Canva Sans"/>
                <a:cs typeface="Canva Sans"/>
                <a:sym typeface="Canva Sans"/>
              </a:rPr>
              <a:t>8 + 2 </a:t>
            </a:r>
          </a:p>
        </p:txBody>
      </p:sp>
      <p:sp>
        <p:nvSpPr>
          <p:cNvPr name="TextBox 10" id="10"/>
          <p:cNvSpPr txBox="true"/>
          <p:nvPr/>
        </p:nvSpPr>
        <p:spPr>
          <a:xfrm rot="0">
            <a:off x="3883294" y="7597465"/>
            <a:ext cx="3643070" cy="1358907"/>
          </a:xfrm>
          <a:prstGeom prst="rect">
            <a:avLst/>
          </a:prstGeom>
        </p:spPr>
        <p:txBody>
          <a:bodyPr anchor="t" rtlCol="false" tIns="0" lIns="0" bIns="0" rIns="0">
            <a:spAutoFit/>
          </a:bodyPr>
          <a:lstStyle/>
          <a:p>
            <a:pPr algn="ctr">
              <a:lnSpc>
                <a:spcPts val="11199"/>
              </a:lnSpc>
              <a:spcBef>
                <a:spcPct val="0"/>
              </a:spcBef>
            </a:pPr>
            <a:r>
              <a:rPr lang="en-US" sz="7999">
                <a:solidFill>
                  <a:srgbClr val="000000"/>
                </a:solidFill>
                <a:latin typeface="Canva Sans"/>
                <a:ea typeface="Canva Sans"/>
                <a:cs typeface="Canva Sans"/>
                <a:sym typeface="Canva Sans"/>
              </a:rPr>
              <a:t>18 + 2 </a:t>
            </a:r>
          </a:p>
        </p:txBody>
      </p:sp>
      <p:sp>
        <p:nvSpPr>
          <p:cNvPr name="TextBox 11" id="11"/>
          <p:cNvSpPr txBox="true"/>
          <p:nvPr/>
        </p:nvSpPr>
        <p:spPr>
          <a:xfrm rot="0">
            <a:off x="12434322" y="4365473"/>
            <a:ext cx="4427688" cy="1394129"/>
          </a:xfrm>
          <a:prstGeom prst="rect">
            <a:avLst/>
          </a:prstGeom>
        </p:spPr>
        <p:txBody>
          <a:bodyPr anchor="t" rtlCol="false" tIns="0" lIns="0" bIns="0" rIns="0">
            <a:spAutoFit/>
          </a:bodyPr>
          <a:lstStyle/>
          <a:p>
            <a:pPr algn="ctr">
              <a:lnSpc>
                <a:spcPts val="11348"/>
              </a:lnSpc>
              <a:spcBef>
                <a:spcPct val="0"/>
              </a:spcBef>
            </a:pPr>
            <a:r>
              <a:rPr lang="en-US" sz="8106">
                <a:solidFill>
                  <a:srgbClr val="000000"/>
                </a:solidFill>
                <a:latin typeface="Canva Sans"/>
                <a:ea typeface="Canva Sans"/>
                <a:cs typeface="Canva Sans"/>
                <a:sym typeface="Canva Sans"/>
              </a:rPr>
              <a:t>15 + 42 </a:t>
            </a:r>
          </a:p>
        </p:txBody>
      </p:sp>
      <p:sp>
        <p:nvSpPr>
          <p:cNvPr name="TextBox 12" id="12"/>
          <p:cNvSpPr txBox="true"/>
          <p:nvPr/>
        </p:nvSpPr>
        <p:spPr>
          <a:xfrm rot="0">
            <a:off x="12245445" y="6989449"/>
            <a:ext cx="3643070" cy="1358907"/>
          </a:xfrm>
          <a:prstGeom prst="rect">
            <a:avLst/>
          </a:prstGeom>
        </p:spPr>
        <p:txBody>
          <a:bodyPr anchor="t" rtlCol="false" tIns="0" lIns="0" bIns="0" rIns="0">
            <a:spAutoFit/>
          </a:bodyPr>
          <a:lstStyle/>
          <a:p>
            <a:pPr algn="ctr">
              <a:lnSpc>
                <a:spcPts val="11199"/>
              </a:lnSpc>
              <a:spcBef>
                <a:spcPct val="0"/>
              </a:spcBef>
            </a:pPr>
            <a:r>
              <a:rPr lang="en-US" sz="7999">
                <a:solidFill>
                  <a:srgbClr val="000000"/>
                </a:solidFill>
                <a:latin typeface="Canva Sans"/>
                <a:ea typeface="Canva Sans"/>
                <a:cs typeface="Canva Sans"/>
                <a:sym typeface="Canva Sans"/>
              </a:rPr>
              <a:t>½ of 16</a:t>
            </a:r>
          </a:p>
        </p:txBody>
      </p:sp>
      <p:sp>
        <p:nvSpPr>
          <p:cNvPr name="TextBox 13" id="13"/>
          <p:cNvSpPr txBox="true"/>
          <p:nvPr/>
        </p:nvSpPr>
        <p:spPr>
          <a:xfrm rot="0">
            <a:off x="6932424" y="5391217"/>
            <a:ext cx="4361339" cy="1107553"/>
          </a:xfrm>
          <a:prstGeom prst="rect">
            <a:avLst/>
          </a:prstGeom>
        </p:spPr>
        <p:txBody>
          <a:bodyPr anchor="t" rtlCol="false" tIns="0" lIns="0" bIns="0" rIns="0">
            <a:spAutoFit/>
          </a:bodyPr>
          <a:lstStyle/>
          <a:p>
            <a:pPr algn="ctr">
              <a:lnSpc>
                <a:spcPts val="9060"/>
              </a:lnSpc>
              <a:spcBef>
                <a:spcPct val="0"/>
              </a:spcBef>
            </a:pPr>
            <a:r>
              <a:rPr lang="en-US" sz="6471">
                <a:solidFill>
                  <a:srgbClr val="000000"/>
                </a:solidFill>
                <a:latin typeface="Canva Sans"/>
                <a:ea typeface="Canva Sans"/>
                <a:cs typeface="Canva Sans"/>
                <a:sym typeface="Canva Sans"/>
              </a:rPr>
              <a:t>4 lots of 5</a:t>
            </a:r>
          </a:p>
        </p:txBody>
      </p:sp>
      <p:sp>
        <p:nvSpPr>
          <p:cNvPr name="Freeform 14" id="14"/>
          <p:cNvSpPr/>
          <p:nvPr/>
        </p:nvSpPr>
        <p:spPr>
          <a:xfrm flipH="false" flipV="false" rot="678382">
            <a:off x="16537851" y="1043520"/>
            <a:ext cx="1652692" cy="2951236"/>
          </a:xfrm>
          <a:custGeom>
            <a:avLst/>
            <a:gdLst/>
            <a:ahLst/>
            <a:cxnLst/>
            <a:rect r="r" b="b" t="t" l="l"/>
            <a:pathLst>
              <a:path h="2951236" w="1652692">
                <a:moveTo>
                  <a:pt x="0" y="0"/>
                </a:moveTo>
                <a:lnTo>
                  <a:pt x="1652693" y="0"/>
                </a:lnTo>
                <a:lnTo>
                  <a:pt x="1652693" y="2951236"/>
                </a:lnTo>
                <a:lnTo>
                  <a:pt x="0" y="295123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18</a:t>
            </a:r>
          </a:p>
        </p:txBody>
      </p:sp>
      <p:sp>
        <p:nvSpPr>
          <p:cNvPr name="TextBox 16" id="16"/>
          <p:cNvSpPr txBox="true"/>
          <p:nvPr/>
        </p:nvSpPr>
        <p:spPr>
          <a:xfrm rot="0">
            <a:off x="8064370" y="6989449"/>
            <a:ext cx="3643070" cy="1358907"/>
          </a:xfrm>
          <a:prstGeom prst="rect">
            <a:avLst/>
          </a:prstGeom>
        </p:spPr>
        <p:txBody>
          <a:bodyPr anchor="t" rtlCol="false" tIns="0" lIns="0" bIns="0" rIns="0">
            <a:spAutoFit/>
          </a:bodyPr>
          <a:lstStyle/>
          <a:p>
            <a:pPr algn="ctr">
              <a:lnSpc>
                <a:spcPts val="11199"/>
              </a:lnSpc>
              <a:spcBef>
                <a:spcPct val="0"/>
              </a:spcBef>
            </a:pPr>
            <a:r>
              <a:rPr lang="en-US" sz="7999">
                <a:solidFill>
                  <a:srgbClr val="000000"/>
                </a:solidFill>
                <a:latin typeface="Canva Sans"/>
                <a:ea typeface="Canva Sans"/>
                <a:cs typeface="Canva Sans"/>
                <a:sym typeface="Canva Sans"/>
              </a:rPr>
              <a:t>7</a:t>
            </a:r>
          </a:p>
        </p:txBody>
      </p:sp>
      <p:sp>
        <p:nvSpPr>
          <p:cNvPr name="TextBox 17" id="17"/>
          <p:cNvSpPr txBox="true"/>
          <p:nvPr/>
        </p:nvSpPr>
        <p:spPr>
          <a:xfrm rot="0">
            <a:off x="1028700" y="6355895"/>
            <a:ext cx="3643070" cy="1358907"/>
          </a:xfrm>
          <a:prstGeom prst="rect">
            <a:avLst/>
          </a:prstGeom>
        </p:spPr>
        <p:txBody>
          <a:bodyPr anchor="t" rtlCol="false" tIns="0" lIns="0" bIns="0" rIns="0">
            <a:spAutoFit/>
          </a:bodyPr>
          <a:lstStyle/>
          <a:p>
            <a:pPr algn="ctr">
              <a:lnSpc>
                <a:spcPts val="11199"/>
              </a:lnSpc>
              <a:spcBef>
                <a:spcPct val="0"/>
              </a:spcBef>
            </a:pPr>
            <a:r>
              <a:rPr lang="en-US" sz="7999">
                <a:solidFill>
                  <a:srgbClr val="000000"/>
                </a:solidFill>
                <a:latin typeface="Canva Sans"/>
                <a:ea typeface="Canva Sans"/>
                <a:cs typeface="Canva Sans"/>
                <a:sym typeface="Canva Sans"/>
              </a:rPr>
              <a:t>4</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1672059" y="-45404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28700" y="895350"/>
            <a:ext cx="16230600" cy="1047750"/>
          </a:xfrm>
          <a:prstGeom prst="rect">
            <a:avLst/>
          </a:prstGeom>
        </p:spPr>
        <p:txBody>
          <a:bodyPr anchor="t" rtlCol="false" tIns="0" lIns="0" bIns="0" rIns="0">
            <a:spAutoFit/>
          </a:bodyPr>
          <a:lstStyle/>
          <a:p>
            <a:pPr algn="ctr" marL="0" indent="0" lvl="0">
              <a:lnSpc>
                <a:spcPts val="8400"/>
              </a:lnSpc>
              <a:spcBef>
                <a:spcPct val="0"/>
              </a:spcBef>
            </a:pPr>
            <a:r>
              <a:rPr lang="en-US" sz="6000">
                <a:solidFill>
                  <a:srgbClr val="000000"/>
                </a:solidFill>
                <a:latin typeface="Coming Soon"/>
                <a:ea typeface="Coming Soon"/>
                <a:cs typeface="Coming Soon"/>
                <a:sym typeface="Coming Soon"/>
              </a:rPr>
              <a:t>Reasoning </a:t>
            </a:r>
          </a:p>
        </p:txBody>
      </p:sp>
      <p:sp>
        <p:nvSpPr>
          <p:cNvPr name="Freeform 9" id="9"/>
          <p:cNvSpPr/>
          <p:nvPr/>
        </p:nvSpPr>
        <p:spPr>
          <a:xfrm flipH="false" flipV="false" rot="684848">
            <a:off x="15298451" y="728221"/>
            <a:ext cx="2613157" cy="1710430"/>
          </a:xfrm>
          <a:custGeom>
            <a:avLst/>
            <a:gdLst/>
            <a:ahLst/>
            <a:cxnLst/>
            <a:rect r="r" b="b" t="t" l="l"/>
            <a:pathLst>
              <a:path h="1710430" w="2613157">
                <a:moveTo>
                  <a:pt x="0" y="0"/>
                </a:moveTo>
                <a:lnTo>
                  <a:pt x="2613157" y="0"/>
                </a:lnTo>
                <a:lnTo>
                  <a:pt x="2613157" y="1710430"/>
                </a:lnTo>
                <a:lnTo>
                  <a:pt x="0" y="17104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46074" y="957689"/>
            <a:ext cx="3432710" cy="3445238"/>
          </a:xfrm>
          <a:custGeom>
            <a:avLst/>
            <a:gdLst/>
            <a:ahLst/>
            <a:cxnLst/>
            <a:rect r="r" b="b" t="t" l="l"/>
            <a:pathLst>
              <a:path h="3445238" w="3432710">
                <a:moveTo>
                  <a:pt x="0" y="0"/>
                </a:moveTo>
                <a:lnTo>
                  <a:pt x="3432710" y="0"/>
                </a:lnTo>
                <a:lnTo>
                  <a:pt x="3432710" y="3445238"/>
                </a:lnTo>
                <a:lnTo>
                  <a:pt x="0" y="34452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4164037" y="3316151"/>
            <a:ext cx="4099837" cy="622936"/>
          </a:xfrm>
          <a:prstGeom prst="rect">
            <a:avLst/>
          </a:prstGeom>
        </p:spPr>
        <p:txBody>
          <a:bodyPr anchor="t" rtlCol="false" tIns="0" lIns="0" bIns="0" rIns="0">
            <a:spAutoFit/>
          </a:bodyPr>
          <a:lstStyle/>
          <a:p>
            <a:pPr algn="ctr">
              <a:lnSpc>
                <a:spcPts val="5039"/>
              </a:lnSpc>
              <a:spcBef>
                <a:spcPct val="0"/>
              </a:spcBef>
            </a:pPr>
            <a:r>
              <a:rPr lang="en-US" sz="3599">
                <a:solidFill>
                  <a:srgbClr val="000000"/>
                </a:solidFill>
                <a:latin typeface="Coming Soon"/>
                <a:ea typeface="Coming Soon"/>
                <a:cs typeface="Coming Soon"/>
                <a:sym typeface="Coming Soon"/>
              </a:rPr>
              <a:t>True or False?</a:t>
            </a:r>
          </a:p>
        </p:txBody>
      </p:sp>
      <p:sp>
        <p:nvSpPr>
          <p:cNvPr name="TextBox 12" id="12"/>
          <p:cNvSpPr txBox="true"/>
          <p:nvPr/>
        </p:nvSpPr>
        <p:spPr>
          <a:xfrm rot="0">
            <a:off x="8541929" y="6379663"/>
            <a:ext cx="3208685" cy="2537461"/>
          </a:xfrm>
          <a:prstGeom prst="rect">
            <a:avLst/>
          </a:prstGeom>
        </p:spPr>
        <p:txBody>
          <a:bodyPr anchor="t" rtlCol="false" tIns="0" lIns="0" bIns="0" rIns="0">
            <a:spAutoFit/>
          </a:bodyPr>
          <a:lstStyle/>
          <a:p>
            <a:pPr algn="ctr">
              <a:lnSpc>
                <a:spcPts val="5039"/>
              </a:lnSpc>
            </a:pPr>
            <a:r>
              <a:rPr lang="en-US" sz="3599">
                <a:solidFill>
                  <a:srgbClr val="000000"/>
                </a:solidFill>
                <a:latin typeface="Coming Soon"/>
                <a:ea typeface="Coming Soon"/>
                <a:cs typeface="Coming Soon"/>
                <a:sym typeface="Coming Soon"/>
              </a:rPr>
              <a:t>What is the same?</a:t>
            </a:r>
          </a:p>
          <a:p>
            <a:pPr algn="ctr">
              <a:lnSpc>
                <a:spcPts val="5039"/>
              </a:lnSpc>
              <a:spcBef>
                <a:spcPct val="0"/>
              </a:spcBef>
            </a:pPr>
            <a:r>
              <a:rPr lang="en-US" sz="3599">
                <a:solidFill>
                  <a:srgbClr val="000000"/>
                </a:solidFill>
                <a:latin typeface="Coming Soon"/>
                <a:ea typeface="Coming Soon"/>
                <a:cs typeface="Coming Soon"/>
                <a:sym typeface="Coming Soon"/>
              </a:rPr>
              <a:t>What is different?</a:t>
            </a:r>
          </a:p>
        </p:txBody>
      </p:sp>
      <p:sp>
        <p:nvSpPr>
          <p:cNvPr name="Freeform 13" id="13"/>
          <p:cNvSpPr/>
          <p:nvPr/>
        </p:nvSpPr>
        <p:spPr>
          <a:xfrm flipH="false" flipV="false" rot="0">
            <a:off x="1028700" y="4896350"/>
            <a:ext cx="3432710" cy="3445238"/>
          </a:xfrm>
          <a:custGeom>
            <a:avLst/>
            <a:gdLst/>
            <a:ahLst/>
            <a:cxnLst/>
            <a:rect r="r" b="b" t="t" l="l"/>
            <a:pathLst>
              <a:path h="3445238" w="3432710">
                <a:moveTo>
                  <a:pt x="0" y="0"/>
                </a:moveTo>
                <a:lnTo>
                  <a:pt x="3432710" y="0"/>
                </a:lnTo>
                <a:lnTo>
                  <a:pt x="3432710" y="3445238"/>
                </a:lnTo>
                <a:lnTo>
                  <a:pt x="0" y="34452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4461410" y="2087509"/>
            <a:ext cx="3432710" cy="3445238"/>
          </a:xfrm>
          <a:custGeom>
            <a:avLst/>
            <a:gdLst/>
            <a:ahLst/>
            <a:cxnLst/>
            <a:rect r="r" b="b" t="t" l="l"/>
            <a:pathLst>
              <a:path h="3445238" w="3432710">
                <a:moveTo>
                  <a:pt x="0" y="0"/>
                </a:moveTo>
                <a:lnTo>
                  <a:pt x="3432710" y="0"/>
                </a:lnTo>
                <a:lnTo>
                  <a:pt x="3432710" y="3445238"/>
                </a:lnTo>
                <a:lnTo>
                  <a:pt x="0" y="34452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8247435" y="2216468"/>
            <a:ext cx="3432710" cy="3445238"/>
          </a:xfrm>
          <a:custGeom>
            <a:avLst/>
            <a:gdLst/>
            <a:ahLst/>
            <a:cxnLst/>
            <a:rect r="r" b="b" t="t" l="l"/>
            <a:pathLst>
              <a:path h="3445238" w="3432710">
                <a:moveTo>
                  <a:pt x="0" y="0"/>
                </a:moveTo>
                <a:lnTo>
                  <a:pt x="3432710" y="0"/>
                </a:lnTo>
                <a:lnTo>
                  <a:pt x="3432710" y="3445238"/>
                </a:lnTo>
                <a:lnTo>
                  <a:pt x="0" y="34452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8429916" y="5963874"/>
            <a:ext cx="3432710" cy="3445238"/>
          </a:xfrm>
          <a:custGeom>
            <a:avLst/>
            <a:gdLst/>
            <a:ahLst/>
            <a:cxnLst/>
            <a:rect r="r" b="b" t="t" l="l"/>
            <a:pathLst>
              <a:path h="3445238" w="3432710">
                <a:moveTo>
                  <a:pt x="0" y="0"/>
                </a:moveTo>
                <a:lnTo>
                  <a:pt x="3432710" y="0"/>
                </a:lnTo>
                <a:lnTo>
                  <a:pt x="3432710" y="3445238"/>
                </a:lnTo>
                <a:lnTo>
                  <a:pt x="0" y="34452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4730506" y="5813062"/>
            <a:ext cx="3432710" cy="3445238"/>
          </a:xfrm>
          <a:custGeom>
            <a:avLst/>
            <a:gdLst/>
            <a:ahLst/>
            <a:cxnLst/>
            <a:rect r="r" b="b" t="t" l="l"/>
            <a:pathLst>
              <a:path h="3445238" w="3432710">
                <a:moveTo>
                  <a:pt x="0" y="0"/>
                </a:moveTo>
                <a:lnTo>
                  <a:pt x="3432710" y="0"/>
                </a:lnTo>
                <a:lnTo>
                  <a:pt x="3432710" y="3445238"/>
                </a:lnTo>
                <a:lnTo>
                  <a:pt x="0" y="34452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12053126" y="3156869"/>
            <a:ext cx="5386747" cy="5009674"/>
          </a:xfrm>
          <a:custGeom>
            <a:avLst/>
            <a:gdLst/>
            <a:ahLst/>
            <a:cxnLst/>
            <a:rect r="r" b="b" t="t" l="l"/>
            <a:pathLst>
              <a:path h="5009674" w="5386747">
                <a:moveTo>
                  <a:pt x="0" y="0"/>
                </a:moveTo>
                <a:lnTo>
                  <a:pt x="5386747" y="0"/>
                </a:lnTo>
                <a:lnTo>
                  <a:pt x="5386747" y="5009674"/>
                </a:lnTo>
                <a:lnTo>
                  <a:pt x="0" y="5009674"/>
                </a:lnTo>
                <a:lnTo>
                  <a:pt x="0" y="0"/>
                </a:lnTo>
                <a:close/>
              </a:path>
            </a:pathLst>
          </a:custGeom>
          <a:blipFill>
            <a:blip r:embed="rId8"/>
            <a:stretch>
              <a:fillRect l="0" t="0" r="0" b="0"/>
            </a:stretch>
          </a:blipFill>
        </p:spPr>
      </p:sp>
      <p:sp>
        <p:nvSpPr>
          <p:cNvPr name="TextBox 19" id="1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19</a:t>
            </a:r>
          </a:p>
        </p:txBody>
      </p:sp>
      <p:sp>
        <p:nvSpPr>
          <p:cNvPr name="TextBox 20" id="20"/>
          <p:cNvSpPr txBox="true"/>
          <p:nvPr/>
        </p:nvSpPr>
        <p:spPr>
          <a:xfrm rot="0">
            <a:off x="1028700" y="2011652"/>
            <a:ext cx="3208685" cy="1261111"/>
          </a:xfrm>
          <a:prstGeom prst="rect">
            <a:avLst/>
          </a:prstGeom>
        </p:spPr>
        <p:txBody>
          <a:bodyPr anchor="t" rtlCol="false" tIns="0" lIns="0" bIns="0" rIns="0">
            <a:spAutoFit/>
          </a:bodyPr>
          <a:lstStyle/>
          <a:p>
            <a:pPr algn="ctr">
              <a:lnSpc>
                <a:spcPts val="5039"/>
              </a:lnSpc>
              <a:spcBef>
                <a:spcPct val="0"/>
              </a:spcBef>
            </a:pPr>
            <a:r>
              <a:rPr lang="en-US" sz="3599">
                <a:solidFill>
                  <a:srgbClr val="000000"/>
                </a:solidFill>
                <a:latin typeface="Coming Soon"/>
                <a:ea typeface="Coming Soon"/>
                <a:cs typeface="Coming Soon"/>
                <a:sym typeface="Coming Soon"/>
              </a:rPr>
              <a:t>Explain how you know...?</a:t>
            </a:r>
          </a:p>
        </p:txBody>
      </p:sp>
      <p:sp>
        <p:nvSpPr>
          <p:cNvPr name="TextBox 21" id="21"/>
          <p:cNvSpPr txBox="true"/>
          <p:nvPr/>
        </p:nvSpPr>
        <p:spPr>
          <a:xfrm rot="0">
            <a:off x="8349599" y="2997063"/>
            <a:ext cx="3208685" cy="1899286"/>
          </a:xfrm>
          <a:prstGeom prst="rect">
            <a:avLst/>
          </a:prstGeom>
        </p:spPr>
        <p:txBody>
          <a:bodyPr anchor="t" rtlCol="false" tIns="0" lIns="0" bIns="0" rIns="0">
            <a:spAutoFit/>
          </a:bodyPr>
          <a:lstStyle/>
          <a:p>
            <a:pPr algn="ctr">
              <a:lnSpc>
                <a:spcPts val="5039"/>
              </a:lnSpc>
            </a:pPr>
            <a:r>
              <a:rPr lang="en-US" sz="3599">
                <a:solidFill>
                  <a:srgbClr val="000000"/>
                </a:solidFill>
                <a:latin typeface="Coming Soon"/>
                <a:ea typeface="Coming Soon"/>
                <a:cs typeface="Coming Soon"/>
                <a:sym typeface="Coming Soon"/>
              </a:rPr>
              <a:t>Which is the odd one out?</a:t>
            </a:r>
          </a:p>
          <a:p>
            <a:pPr algn="ctr">
              <a:lnSpc>
                <a:spcPts val="5039"/>
              </a:lnSpc>
              <a:spcBef>
                <a:spcPct val="0"/>
              </a:spcBef>
            </a:pPr>
            <a:r>
              <a:rPr lang="en-US" sz="3599">
                <a:solidFill>
                  <a:srgbClr val="000000"/>
                </a:solidFill>
                <a:latin typeface="Coming Soon"/>
                <a:ea typeface="Coming Soon"/>
                <a:cs typeface="Coming Soon"/>
                <a:sym typeface="Coming Soon"/>
              </a:rPr>
              <a:t>Why?</a:t>
            </a:r>
          </a:p>
        </p:txBody>
      </p:sp>
      <p:sp>
        <p:nvSpPr>
          <p:cNvPr name="TextBox 22" id="22"/>
          <p:cNvSpPr txBox="true"/>
          <p:nvPr/>
        </p:nvSpPr>
        <p:spPr>
          <a:xfrm rot="0">
            <a:off x="1058086" y="5312138"/>
            <a:ext cx="3208685" cy="2537461"/>
          </a:xfrm>
          <a:prstGeom prst="rect">
            <a:avLst/>
          </a:prstGeom>
        </p:spPr>
        <p:txBody>
          <a:bodyPr anchor="t" rtlCol="false" tIns="0" lIns="0" bIns="0" rIns="0">
            <a:spAutoFit/>
          </a:bodyPr>
          <a:lstStyle/>
          <a:p>
            <a:pPr algn="ctr">
              <a:lnSpc>
                <a:spcPts val="5039"/>
              </a:lnSpc>
            </a:pPr>
            <a:r>
              <a:rPr lang="en-US" sz="3599">
                <a:solidFill>
                  <a:srgbClr val="000000"/>
                </a:solidFill>
                <a:latin typeface="Coming Soon"/>
                <a:ea typeface="Coming Soon"/>
                <a:cs typeface="Coming Soon"/>
                <a:sym typeface="Coming Soon"/>
              </a:rPr>
              <a:t>What do you see?</a:t>
            </a:r>
          </a:p>
          <a:p>
            <a:pPr algn="ctr">
              <a:lnSpc>
                <a:spcPts val="5039"/>
              </a:lnSpc>
              <a:spcBef>
                <a:spcPct val="0"/>
              </a:spcBef>
            </a:pPr>
            <a:r>
              <a:rPr lang="en-US" sz="3599">
                <a:solidFill>
                  <a:srgbClr val="000000"/>
                </a:solidFill>
                <a:latin typeface="Coming Soon"/>
                <a:ea typeface="Coming Soon"/>
                <a:cs typeface="Coming Soon"/>
                <a:sym typeface="Coming Soon"/>
              </a:rPr>
              <a:t>What do you notice?</a:t>
            </a:r>
          </a:p>
        </p:txBody>
      </p:sp>
      <p:sp>
        <p:nvSpPr>
          <p:cNvPr name="TextBox 23" id="23"/>
          <p:cNvSpPr txBox="true"/>
          <p:nvPr/>
        </p:nvSpPr>
        <p:spPr>
          <a:xfrm rot="0">
            <a:off x="4929697" y="6547938"/>
            <a:ext cx="3034329" cy="1899286"/>
          </a:xfrm>
          <a:prstGeom prst="rect">
            <a:avLst/>
          </a:prstGeom>
        </p:spPr>
        <p:txBody>
          <a:bodyPr anchor="t" rtlCol="false" tIns="0" lIns="0" bIns="0" rIns="0">
            <a:spAutoFit/>
          </a:bodyPr>
          <a:lstStyle/>
          <a:p>
            <a:pPr algn="ctr">
              <a:lnSpc>
                <a:spcPts val="5039"/>
              </a:lnSpc>
              <a:spcBef>
                <a:spcPct val="0"/>
              </a:spcBef>
            </a:pPr>
            <a:r>
              <a:rPr lang="en-US" sz="3599">
                <a:solidFill>
                  <a:srgbClr val="000000"/>
                </a:solidFill>
                <a:latin typeface="Coming Soon"/>
                <a:ea typeface="Coming Soon"/>
                <a:cs typeface="Coming Soon"/>
                <a:sym typeface="Coming Soon"/>
              </a:rPr>
              <a:t>What mistake was made?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2011330" y="3299523"/>
            <a:ext cx="14531488" cy="5958777"/>
            <a:chOff x="0" y="0"/>
            <a:chExt cx="3827223" cy="1569390"/>
          </a:xfrm>
        </p:grpSpPr>
        <p:sp>
          <p:nvSpPr>
            <p:cNvPr name="Freeform 3" id="3"/>
            <p:cNvSpPr/>
            <p:nvPr/>
          </p:nvSpPr>
          <p:spPr>
            <a:xfrm flipH="false" flipV="false" rot="0">
              <a:off x="0" y="0"/>
              <a:ext cx="3827223" cy="1569390"/>
            </a:xfrm>
            <a:custGeom>
              <a:avLst/>
              <a:gdLst/>
              <a:ahLst/>
              <a:cxnLst/>
              <a:rect r="r" b="b" t="t" l="l"/>
              <a:pathLst>
                <a:path h="1569390" w="3827223">
                  <a:moveTo>
                    <a:pt x="15450" y="0"/>
                  </a:moveTo>
                  <a:lnTo>
                    <a:pt x="3811773" y="0"/>
                  </a:lnTo>
                  <a:cubicBezTo>
                    <a:pt x="3820306" y="0"/>
                    <a:pt x="3827223" y="6917"/>
                    <a:pt x="3827223" y="15450"/>
                  </a:cubicBezTo>
                  <a:lnTo>
                    <a:pt x="3827223" y="1553939"/>
                  </a:lnTo>
                  <a:cubicBezTo>
                    <a:pt x="3827223" y="1562472"/>
                    <a:pt x="3820306" y="1569390"/>
                    <a:pt x="3811773" y="1569390"/>
                  </a:cubicBezTo>
                  <a:lnTo>
                    <a:pt x="15450" y="1569390"/>
                  </a:lnTo>
                  <a:cubicBezTo>
                    <a:pt x="6917" y="1569390"/>
                    <a:pt x="0" y="1562472"/>
                    <a:pt x="0" y="1553939"/>
                  </a:cubicBezTo>
                  <a:lnTo>
                    <a:pt x="0" y="15450"/>
                  </a:lnTo>
                  <a:cubicBezTo>
                    <a:pt x="0" y="6917"/>
                    <a:pt x="6917" y="0"/>
                    <a:pt x="15450" y="0"/>
                  </a:cubicBezTo>
                  <a:close/>
                </a:path>
              </a:pathLst>
            </a:custGeom>
            <a:solidFill>
              <a:srgbClr val="F5F4FF"/>
            </a:solidFill>
            <a:ln w="38100" cap="rnd">
              <a:solidFill>
                <a:srgbClr val="000000"/>
              </a:solidFill>
              <a:prstDash val="solid"/>
              <a:round/>
            </a:ln>
          </p:spPr>
        </p:sp>
        <p:sp>
          <p:nvSpPr>
            <p:cNvPr name="TextBox 4" id="4"/>
            <p:cNvSpPr txBox="true"/>
            <p:nvPr/>
          </p:nvSpPr>
          <p:spPr>
            <a:xfrm>
              <a:off x="0" y="-38100"/>
              <a:ext cx="3827223" cy="160749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799113">
            <a:off x="15635814" y="458535"/>
            <a:ext cx="2309944" cy="3240993"/>
          </a:xfrm>
          <a:custGeom>
            <a:avLst/>
            <a:gdLst/>
            <a:ahLst/>
            <a:cxnLst/>
            <a:rect r="r" b="b" t="t" l="l"/>
            <a:pathLst>
              <a:path h="3240993" w="2309944">
                <a:moveTo>
                  <a:pt x="0" y="0"/>
                </a:moveTo>
                <a:lnTo>
                  <a:pt x="2309944" y="0"/>
                </a:lnTo>
                <a:lnTo>
                  <a:pt x="2309944" y="3240993"/>
                </a:lnTo>
                <a:lnTo>
                  <a:pt x="0" y="32409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665944" y="3611716"/>
            <a:ext cx="14721891" cy="5353441"/>
          </a:xfrm>
          <a:prstGeom prst="rect">
            <a:avLst/>
          </a:prstGeom>
        </p:spPr>
        <p:txBody>
          <a:bodyPr anchor="t" rtlCol="false" tIns="0" lIns="0" bIns="0" rIns="0">
            <a:spAutoFit/>
          </a:bodyPr>
          <a:lstStyle/>
          <a:p>
            <a:pPr algn="ctr">
              <a:lnSpc>
                <a:spcPts val="4243"/>
              </a:lnSpc>
            </a:pPr>
            <a:r>
              <a:rPr lang="en-US" sz="3788">
                <a:solidFill>
                  <a:srgbClr val="000000"/>
                </a:solidFill>
                <a:latin typeface="Coming Soon"/>
                <a:ea typeface="Coming Soon"/>
                <a:cs typeface="Coming Soon"/>
                <a:sym typeface="Coming Soon"/>
              </a:rPr>
              <a:t>Our curriculum ensures that all children:</a:t>
            </a:r>
          </a:p>
          <a:p>
            <a:pPr algn="ctr" marL="817925" indent="-408963" lvl="1">
              <a:lnSpc>
                <a:spcPts val="4243"/>
              </a:lnSpc>
              <a:buFont typeface="Arial"/>
              <a:buChar char="•"/>
            </a:pPr>
            <a:r>
              <a:rPr lang="en-US" sz="3788">
                <a:solidFill>
                  <a:srgbClr val="000000"/>
                </a:solidFill>
                <a:latin typeface="Coming Soon"/>
                <a:ea typeface="Coming Soon"/>
                <a:cs typeface="Coming Soon"/>
                <a:sym typeface="Coming Soon"/>
              </a:rPr>
              <a:t>Become </a:t>
            </a:r>
            <a:r>
              <a:rPr lang="en-US" sz="3788" u="sng">
                <a:solidFill>
                  <a:srgbClr val="000000"/>
                </a:solidFill>
                <a:latin typeface="Coming Soon"/>
                <a:ea typeface="Coming Soon"/>
                <a:cs typeface="Coming Soon"/>
                <a:sym typeface="Coming Soon"/>
              </a:rPr>
              <a:t>fluent</a:t>
            </a:r>
            <a:r>
              <a:rPr lang="en-US" sz="3788">
                <a:solidFill>
                  <a:srgbClr val="000000"/>
                </a:solidFill>
                <a:latin typeface="Coming Soon"/>
                <a:ea typeface="Coming Soon"/>
                <a:cs typeface="Coming Soon"/>
                <a:sym typeface="Coming Soon"/>
              </a:rPr>
              <a:t> in the fundamentals of mathematics in order to develop conceptual understanding and the ability to recall and apply their knowledge rapidly and accurately.</a:t>
            </a:r>
          </a:p>
          <a:p>
            <a:pPr algn="ctr" marL="817925" indent="-408963" lvl="1">
              <a:lnSpc>
                <a:spcPts val="4243"/>
              </a:lnSpc>
              <a:buFont typeface="Arial"/>
              <a:buChar char="•"/>
            </a:pPr>
            <a:r>
              <a:rPr lang="en-US" sz="3788" u="sng">
                <a:solidFill>
                  <a:srgbClr val="000000"/>
                </a:solidFill>
                <a:latin typeface="Coming Soon"/>
                <a:ea typeface="Coming Soon"/>
                <a:cs typeface="Coming Soon"/>
                <a:sym typeface="Coming Soon"/>
              </a:rPr>
              <a:t>Reason mathematically</a:t>
            </a:r>
            <a:r>
              <a:rPr lang="en-US" sz="3788">
                <a:solidFill>
                  <a:srgbClr val="000000"/>
                </a:solidFill>
                <a:latin typeface="Coming Soon"/>
                <a:ea typeface="Coming Soon"/>
                <a:cs typeface="Coming Soon"/>
                <a:sym typeface="Coming Soon"/>
              </a:rPr>
              <a:t> by following a line of enquiry, conjecturing relationships and generalisations, and developing an argument, justification or proof using mathematical language.</a:t>
            </a:r>
          </a:p>
          <a:p>
            <a:pPr algn="ctr" marL="817925" indent="-408963" lvl="1">
              <a:lnSpc>
                <a:spcPts val="4243"/>
              </a:lnSpc>
              <a:buFont typeface="Arial"/>
              <a:buChar char="•"/>
            </a:pPr>
            <a:r>
              <a:rPr lang="en-US" sz="3788" u="sng">
                <a:solidFill>
                  <a:srgbClr val="000000"/>
                </a:solidFill>
                <a:latin typeface="Coming Soon"/>
                <a:ea typeface="Coming Soon"/>
                <a:cs typeface="Coming Soon"/>
                <a:sym typeface="Coming Soon"/>
              </a:rPr>
              <a:t>Can solve problems</a:t>
            </a:r>
            <a:r>
              <a:rPr lang="en-US" sz="3788">
                <a:solidFill>
                  <a:srgbClr val="000000"/>
                </a:solidFill>
                <a:latin typeface="Coming Soon"/>
                <a:ea typeface="Coming Soon"/>
                <a:cs typeface="Coming Soon"/>
                <a:sym typeface="Coming Soon"/>
              </a:rPr>
              <a:t> by applying their mathematics to a variety of routine and non-routine problems.</a:t>
            </a:r>
          </a:p>
        </p:txBody>
      </p:sp>
      <p:sp>
        <p:nvSpPr>
          <p:cNvPr name="TextBox 7" id="7"/>
          <p:cNvSpPr txBox="true"/>
          <p:nvPr/>
        </p:nvSpPr>
        <p:spPr>
          <a:xfrm rot="0">
            <a:off x="2059912" y="295436"/>
            <a:ext cx="14168175" cy="2806699"/>
          </a:xfrm>
          <a:prstGeom prst="rect">
            <a:avLst/>
          </a:prstGeom>
        </p:spPr>
        <p:txBody>
          <a:bodyPr anchor="t" rtlCol="false" tIns="0" lIns="0" bIns="0" rIns="0">
            <a:spAutoFit/>
          </a:bodyPr>
          <a:lstStyle/>
          <a:p>
            <a:pPr algn="ctr" marL="0" indent="0" lvl="0">
              <a:lnSpc>
                <a:spcPts val="11200"/>
              </a:lnSpc>
              <a:spcBef>
                <a:spcPct val="0"/>
              </a:spcBef>
            </a:pPr>
            <a:r>
              <a:rPr lang="en-US" sz="8000">
                <a:solidFill>
                  <a:srgbClr val="000000"/>
                </a:solidFill>
                <a:latin typeface="Coming Soon"/>
                <a:ea typeface="Coming Soon"/>
                <a:cs typeface="Coming Soon"/>
                <a:sym typeface="Coming Soon"/>
              </a:rPr>
              <a:t>Aims of Mathematics at Kings Furlong Infants</a:t>
            </a:r>
          </a:p>
        </p:txBody>
      </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2</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1672059" y="-45404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28700" y="895350"/>
            <a:ext cx="16230600" cy="1047750"/>
          </a:xfrm>
          <a:prstGeom prst="rect">
            <a:avLst/>
          </a:prstGeom>
        </p:spPr>
        <p:txBody>
          <a:bodyPr anchor="t" rtlCol="false" tIns="0" lIns="0" bIns="0" rIns="0">
            <a:spAutoFit/>
          </a:bodyPr>
          <a:lstStyle/>
          <a:p>
            <a:pPr algn="ctr" marL="0" indent="0" lvl="0">
              <a:lnSpc>
                <a:spcPts val="8400"/>
              </a:lnSpc>
              <a:spcBef>
                <a:spcPct val="0"/>
              </a:spcBef>
            </a:pPr>
            <a:r>
              <a:rPr lang="en-US" sz="6000">
                <a:solidFill>
                  <a:srgbClr val="000000"/>
                </a:solidFill>
                <a:latin typeface="Coming Soon"/>
                <a:ea typeface="Coming Soon"/>
                <a:cs typeface="Coming Soon"/>
                <a:sym typeface="Coming Soon"/>
              </a:rPr>
              <a:t>Problem Solving</a:t>
            </a:r>
          </a:p>
        </p:txBody>
      </p:sp>
      <p:sp>
        <p:nvSpPr>
          <p:cNvPr name="Freeform 9" id="9"/>
          <p:cNvSpPr/>
          <p:nvPr/>
        </p:nvSpPr>
        <p:spPr>
          <a:xfrm flipH="false" flipV="false" rot="-757574">
            <a:off x="15424460" y="411783"/>
            <a:ext cx="2263465" cy="2148234"/>
          </a:xfrm>
          <a:custGeom>
            <a:avLst/>
            <a:gdLst/>
            <a:ahLst/>
            <a:cxnLst/>
            <a:rect r="r" b="b" t="t" l="l"/>
            <a:pathLst>
              <a:path h="2148234" w="2263465">
                <a:moveTo>
                  <a:pt x="0" y="0"/>
                </a:moveTo>
                <a:lnTo>
                  <a:pt x="2263465" y="0"/>
                </a:lnTo>
                <a:lnTo>
                  <a:pt x="2263465" y="2148234"/>
                </a:lnTo>
                <a:lnTo>
                  <a:pt x="0" y="21482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866048" y="3121403"/>
            <a:ext cx="14887711" cy="3796366"/>
          </a:xfrm>
          <a:custGeom>
            <a:avLst/>
            <a:gdLst/>
            <a:ahLst/>
            <a:cxnLst/>
            <a:rect r="r" b="b" t="t" l="l"/>
            <a:pathLst>
              <a:path h="3796366" w="14887711">
                <a:moveTo>
                  <a:pt x="0" y="0"/>
                </a:moveTo>
                <a:lnTo>
                  <a:pt x="14887712" y="0"/>
                </a:lnTo>
                <a:lnTo>
                  <a:pt x="14887712" y="3796366"/>
                </a:lnTo>
                <a:lnTo>
                  <a:pt x="0" y="3796366"/>
                </a:lnTo>
                <a:lnTo>
                  <a:pt x="0" y="0"/>
                </a:lnTo>
                <a:close/>
              </a:path>
            </a:pathLst>
          </a:custGeom>
          <a:blipFill>
            <a:blip r:embed="rId6"/>
            <a:stretch>
              <a:fillRect l="0" t="0" r="0" b="0"/>
            </a:stretch>
          </a:blipFill>
        </p:spPr>
      </p:sp>
      <p:sp>
        <p:nvSpPr>
          <p:cNvPr name="TextBox 11" id="11"/>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20</a:t>
            </a:r>
          </a:p>
        </p:txBody>
      </p:sp>
      <p:sp>
        <p:nvSpPr>
          <p:cNvPr name="TextBox 12" id="12"/>
          <p:cNvSpPr txBox="true"/>
          <p:nvPr/>
        </p:nvSpPr>
        <p:spPr>
          <a:xfrm rot="0">
            <a:off x="1866048" y="7093863"/>
            <a:ext cx="14887711" cy="1261111"/>
          </a:xfrm>
          <a:prstGeom prst="rect">
            <a:avLst/>
          </a:prstGeom>
        </p:spPr>
        <p:txBody>
          <a:bodyPr anchor="t" rtlCol="false" tIns="0" lIns="0" bIns="0" rIns="0">
            <a:spAutoFit/>
          </a:bodyPr>
          <a:lstStyle/>
          <a:p>
            <a:pPr algn="ctr">
              <a:lnSpc>
                <a:spcPts val="5039"/>
              </a:lnSpc>
            </a:pPr>
            <a:r>
              <a:rPr lang="en-US" sz="3599">
                <a:solidFill>
                  <a:srgbClr val="000000"/>
                </a:solidFill>
                <a:latin typeface="Coming Soon"/>
                <a:ea typeface="Coming Soon"/>
                <a:cs typeface="Coming Soon"/>
                <a:sym typeface="Coming Soon"/>
              </a:rPr>
              <a:t>Using the concrete, pictorial and abstract approach. </a:t>
            </a:r>
          </a:p>
          <a:p>
            <a:pPr algn="ctr">
              <a:lnSpc>
                <a:spcPts val="5039"/>
              </a:lnSpc>
              <a:spcBef>
                <a:spcPct val="0"/>
              </a:spcBef>
            </a:pPr>
            <a:r>
              <a:rPr lang="en-US" sz="3599">
                <a:solidFill>
                  <a:srgbClr val="000000"/>
                </a:solidFill>
                <a:latin typeface="Coming Soon"/>
                <a:ea typeface="Coming Soon"/>
                <a:cs typeface="Coming Soon"/>
                <a:sym typeface="Coming Soon"/>
              </a:rPr>
              <a:t>Can you represent and find solutions for the problem?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1672059" y="-45404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28700" y="895350"/>
            <a:ext cx="16230600" cy="1047750"/>
          </a:xfrm>
          <a:prstGeom prst="rect">
            <a:avLst/>
          </a:prstGeom>
        </p:spPr>
        <p:txBody>
          <a:bodyPr anchor="t" rtlCol="false" tIns="0" lIns="0" bIns="0" rIns="0">
            <a:spAutoFit/>
          </a:bodyPr>
          <a:lstStyle/>
          <a:p>
            <a:pPr algn="ctr" marL="0" indent="0" lvl="0">
              <a:lnSpc>
                <a:spcPts val="8400"/>
              </a:lnSpc>
              <a:spcBef>
                <a:spcPct val="0"/>
              </a:spcBef>
            </a:pPr>
            <a:r>
              <a:rPr lang="en-US" sz="6000">
                <a:solidFill>
                  <a:srgbClr val="000000"/>
                </a:solidFill>
                <a:latin typeface="Coming Soon"/>
                <a:ea typeface="Coming Soon"/>
                <a:cs typeface="Coming Soon"/>
                <a:sym typeface="Coming Soon"/>
              </a:rPr>
              <a:t>Mathletics</a:t>
            </a:r>
          </a:p>
        </p:txBody>
      </p:sp>
      <p:sp>
        <p:nvSpPr>
          <p:cNvPr name="Freeform 9" id="9"/>
          <p:cNvSpPr/>
          <p:nvPr/>
        </p:nvSpPr>
        <p:spPr>
          <a:xfrm flipH="false" flipV="false" rot="0">
            <a:off x="6685350" y="745175"/>
            <a:ext cx="4917301" cy="1773963"/>
          </a:xfrm>
          <a:custGeom>
            <a:avLst/>
            <a:gdLst/>
            <a:ahLst/>
            <a:cxnLst/>
            <a:rect r="r" b="b" t="t" l="l"/>
            <a:pathLst>
              <a:path h="1773963" w="4917301">
                <a:moveTo>
                  <a:pt x="0" y="0"/>
                </a:moveTo>
                <a:lnTo>
                  <a:pt x="4917300" y="0"/>
                </a:lnTo>
                <a:lnTo>
                  <a:pt x="4917300" y="1773963"/>
                </a:lnTo>
                <a:lnTo>
                  <a:pt x="0" y="1773963"/>
                </a:lnTo>
                <a:lnTo>
                  <a:pt x="0" y="0"/>
                </a:lnTo>
                <a:close/>
              </a:path>
            </a:pathLst>
          </a:custGeom>
          <a:blipFill>
            <a:blip r:embed="rId4"/>
            <a:stretch>
              <a:fillRect l="0" t="0" r="0" b="0"/>
            </a:stretch>
          </a:blipFill>
        </p:spPr>
      </p:sp>
      <p:sp>
        <p:nvSpPr>
          <p:cNvPr name="Freeform 10" id="10"/>
          <p:cNvSpPr/>
          <p:nvPr/>
        </p:nvSpPr>
        <p:spPr>
          <a:xfrm flipH="false" flipV="false" rot="678382">
            <a:off x="16537851" y="1043520"/>
            <a:ext cx="1652692" cy="2951236"/>
          </a:xfrm>
          <a:custGeom>
            <a:avLst/>
            <a:gdLst/>
            <a:ahLst/>
            <a:cxnLst/>
            <a:rect r="r" b="b" t="t" l="l"/>
            <a:pathLst>
              <a:path h="2951236" w="1652692">
                <a:moveTo>
                  <a:pt x="0" y="0"/>
                </a:moveTo>
                <a:lnTo>
                  <a:pt x="1652693" y="0"/>
                </a:lnTo>
                <a:lnTo>
                  <a:pt x="1652693" y="2951236"/>
                </a:lnTo>
                <a:lnTo>
                  <a:pt x="0" y="295123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028700" y="2519138"/>
            <a:ext cx="8364121" cy="5980347"/>
          </a:xfrm>
          <a:custGeom>
            <a:avLst/>
            <a:gdLst/>
            <a:ahLst/>
            <a:cxnLst/>
            <a:rect r="r" b="b" t="t" l="l"/>
            <a:pathLst>
              <a:path h="5980347" w="8364121">
                <a:moveTo>
                  <a:pt x="0" y="0"/>
                </a:moveTo>
                <a:lnTo>
                  <a:pt x="8364121" y="0"/>
                </a:lnTo>
                <a:lnTo>
                  <a:pt x="8364121" y="5980347"/>
                </a:lnTo>
                <a:lnTo>
                  <a:pt x="0" y="5980347"/>
                </a:lnTo>
                <a:lnTo>
                  <a:pt x="0" y="0"/>
                </a:lnTo>
                <a:close/>
              </a:path>
            </a:pathLst>
          </a:custGeom>
          <a:blipFill>
            <a:blip r:embed="rId7"/>
            <a:stretch>
              <a:fillRect l="0" t="0" r="0" b="0"/>
            </a:stretch>
          </a:blipFill>
        </p:spPr>
      </p:sp>
      <p:sp>
        <p:nvSpPr>
          <p:cNvPr name="Freeform 12" id="12"/>
          <p:cNvSpPr/>
          <p:nvPr/>
        </p:nvSpPr>
        <p:spPr>
          <a:xfrm flipH="false" flipV="false" rot="0">
            <a:off x="9833231" y="4090191"/>
            <a:ext cx="7426069" cy="5318922"/>
          </a:xfrm>
          <a:custGeom>
            <a:avLst/>
            <a:gdLst/>
            <a:ahLst/>
            <a:cxnLst/>
            <a:rect r="r" b="b" t="t" l="l"/>
            <a:pathLst>
              <a:path h="5318922" w="7426069">
                <a:moveTo>
                  <a:pt x="0" y="0"/>
                </a:moveTo>
                <a:lnTo>
                  <a:pt x="7426069" y="0"/>
                </a:lnTo>
                <a:lnTo>
                  <a:pt x="7426069" y="5318921"/>
                </a:lnTo>
                <a:lnTo>
                  <a:pt x="0" y="5318921"/>
                </a:lnTo>
                <a:lnTo>
                  <a:pt x="0" y="0"/>
                </a:lnTo>
                <a:close/>
              </a:path>
            </a:pathLst>
          </a:custGeom>
          <a:blipFill>
            <a:blip r:embed="rId8"/>
            <a:stretch>
              <a:fillRect l="0" t="0" r="0" b="0"/>
            </a:stretch>
          </a:blipFill>
        </p:spPr>
      </p:sp>
      <p:sp>
        <p:nvSpPr>
          <p:cNvPr name="TextBox 13" id="13"/>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21</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1672059" y="-45404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28700" y="895350"/>
            <a:ext cx="16230600" cy="1047750"/>
          </a:xfrm>
          <a:prstGeom prst="rect">
            <a:avLst/>
          </a:prstGeom>
        </p:spPr>
        <p:txBody>
          <a:bodyPr anchor="t" rtlCol="false" tIns="0" lIns="0" bIns="0" rIns="0">
            <a:spAutoFit/>
          </a:bodyPr>
          <a:lstStyle/>
          <a:p>
            <a:pPr algn="ctr" marL="0" indent="0" lvl="0">
              <a:lnSpc>
                <a:spcPts val="8400"/>
              </a:lnSpc>
              <a:spcBef>
                <a:spcPct val="0"/>
              </a:spcBef>
            </a:pPr>
            <a:r>
              <a:rPr lang="en-US" sz="6000">
                <a:solidFill>
                  <a:srgbClr val="000000"/>
                </a:solidFill>
                <a:latin typeface="Coming Soon"/>
                <a:ea typeface="Coming Soon"/>
                <a:cs typeface="Coming Soon"/>
                <a:sym typeface="Coming Soon"/>
              </a:rPr>
              <a:t>Mathletics</a:t>
            </a:r>
          </a:p>
        </p:txBody>
      </p:sp>
      <p:sp>
        <p:nvSpPr>
          <p:cNvPr name="Freeform 9" id="9"/>
          <p:cNvSpPr/>
          <p:nvPr/>
        </p:nvSpPr>
        <p:spPr>
          <a:xfrm flipH="false" flipV="false" rot="0">
            <a:off x="6685350" y="745175"/>
            <a:ext cx="4917301" cy="1773963"/>
          </a:xfrm>
          <a:custGeom>
            <a:avLst/>
            <a:gdLst/>
            <a:ahLst/>
            <a:cxnLst/>
            <a:rect r="r" b="b" t="t" l="l"/>
            <a:pathLst>
              <a:path h="1773963" w="4917301">
                <a:moveTo>
                  <a:pt x="0" y="0"/>
                </a:moveTo>
                <a:lnTo>
                  <a:pt x="4917300" y="0"/>
                </a:lnTo>
                <a:lnTo>
                  <a:pt x="4917300" y="1773963"/>
                </a:lnTo>
                <a:lnTo>
                  <a:pt x="0" y="1773963"/>
                </a:lnTo>
                <a:lnTo>
                  <a:pt x="0" y="0"/>
                </a:lnTo>
                <a:close/>
              </a:path>
            </a:pathLst>
          </a:custGeom>
          <a:blipFill>
            <a:blip r:embed="rId4"/>
            <a:stretch>
              <a:fillRect l="0" t="0" r="0" b="0"/>
            </a:stretch>
          </a:blipFill>
        </p:spPr>
      </p:sp>
      <p:sp>
        <p:nvSpPr>
          <p:cNvPr name="Freeform 10" id="10"/>
          <p:cNvSpPr/>
          <p:nvPr/>
        </p:nvSpPr>
        <p:spPr>
          <a:xfrm flipH="false" flipV="false" rot="678382">
            <a:off x="16537851" y="1043520"/>
            <a:ext cx="1652692" cy="2951236"/>
          </a:xfrm>
          <a:custGeom>
            <a:avLst/>
            <a:gdLst/>
            <a:ahLst/>
            <a:cxnLst/>
            <a:rect r="r" b="b" t="t" l="l"/>
            <a:pathLst>
              <a:path h="2951236" w="1652692">
                <a:moveTo>
                  <a:pt x="0" y="0"/>
                </a:moveTo>
                <a:lnTo>
                  <a:pt x="1652693" y="0"/>
                </a:lnTo>
                <a:lnTo>
                  <a:pt x="1652693" y="2951236"/>
                </a:lnTo>
                <a:lnTo>
                  <a:pt x="0" y="295123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3511830" y="4386589"/>
            <a:ext cx="3747470" cy="4871711"/>
          </a:xfrm>
          <a:custGeom>
            <a:avLst/>
            <a:gdLst/>
            <a:ahLst/>
            <a:cxnLst/>
            <a:rect r="r" b="b" t="t" l="l"/>
            <a:pathLst>
              <a:path h="4871711" w="3747470">
                <a:moveTo>
                  <a:pt x="0" y="0"/>
                </a:moveTo>
                <a:lnTo>
                  <a:pt x="3747470" y="0"/>
                </a:lnTo>
                <a:lnTo>
                  <a:pt x="3747470" y="4871711"/>
                </a:lnTo>
                <a:lnTo>
                  <a:pt x="0" y="4871711"/>
                </a:lnTo>
                <a:lnTo>
                  <a:pt x="0" y="0"/>
                </a:lnTo>
                <a:close/>
              </a:path>
            </a:pathLst>
          </a:custGeom>
          <a:blipFill>
            <a:blip r:embed="rId7"/>
            <a:stretch>
              <a:fillRect l="0" t="0" r="0" b="0"/>
            </a:stretch>
          </a:blipFill>
        </p:spPr>
      </p:sp>
      <p:sp>
        <p:nvSpPr>
          <p:cNvPr name="Freeform 12" id="12"/>
          <p:cNvSpPr/>
          <p:nvPr/>
        </p:nvSpPr>
        <p:spPr>
          <a:xfrm flipH="false" flipV="false" rot="0">
            <a:off x="989382" y="2519138"/>
            <a:ext cx="6113713" cy="4447726"/>
          </a:xfrm>
          <a:custGeom>
            <a:avLst/>
            <a:gdLst/>
            <a:ahLst/>
            <a:cxnLst/>
            <a:rect r="r" b="b" t="t" l="l"/>
            <a:pathLst>
              <a:path h="4447726" w="6113713">
                <a:moveTo>
                  <a:pt x="0" y="0"/>
                </a:moveTo>
                <a:lnTo>
                  <a:pt x="6113712" y="0"/>
                </a:lnTo>
                <a:lnTo>
                  <a:pt x="6113712" y="4447726"/>
                </a:lnTo>
                <a:lnTo>
                  <a:pt x="0" y="4447726"/>
                </a:lnTo>
                <a:lnTo>
                  <a:pt x="0" y="0"/>
                </a:lnTo>
                <a:close/>
              </a:path>
            </a:pathLst>
          </a:custGeom>
          <a:blipFill>
            <a:blip r:embed="rId8"/>
            <a:stretch>
              <a:fillRect l="0" t="0" r="0" b="0"/>
            </a:stretch>
          </a:blipFill>
        </p:spPr>
      </p:sp>
      <p:sp>
        <p:nvSpPr>
          <p:cNvPr name="Freeform 13" id="13"/>
          <p:cNvSpPr/>
          <p:nvPr/>
        </p:nvSpPr>
        <p:spPr>
          <a:xfrm flipH="false" flipV="false" rot="0">
            <a:off x="7374463" y="3323678"/>
            <a:ext cx="5916870" cy="4311919"/>
          </a:xfrm>
          <a:custGeom>
            <a:avLst/>
            <a:gdLst/>
            <a:ahLst/>
            <a:cxnLst/>
            <a:rect r="r" b="b" t="t" l="l"/>
            <a:pathLst>
              <a:path h="4311919" w="5916870">
                <a:moveTo>
                  <a:pt x="0" y="0"/>
                </a:moveTo>
                <a:lnTo>
                  <a:pt x="5916869" y="0"/>
                </a:lnTo>
                <a:lnTo>
                  <a:pt x="5916869" y="4311918"/>
                </a:lnTo>
                <a:lnTo>
                  <a:pt x="0" y="4311918"/>
                </a:lnTo>
                <a:lnTo>
                  <a:pt x="0" y="0"/>
                </a:lnTo>
                <a:close/>
              </a:path>
            </a:pathLst>
          </a:custGeom>
          <a:blipFill>
            <a:blip r:embed="rId9"/>
            <a:stretch>
              <a:fillRect l="0" t="0" r="0" b="0"/>
            </a:stretch>
          </a:blipFill>
        </p:spPr>
      </p:sp>
      <p:sp>
        <p:nvSpPr>
          <p:cNvPr name="TextBox 14" id="1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22</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1672059" y="-45404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600075" y="641403"/>
            <a:ext cx="17087850" cy="9004194"/>
            <a:chOff x="0" y="0"/>
            <a:chExt cx="4500504" cy="2371475"/>
          </a:xfrm>
        </p:grpSpPr>
        <p:sp>
          <p:nvSpPr>
            <p:cNvPr name="Freeform 6" id="6"/>
            <p:cNvSpPr/>
            <p:nvPr/>
          </p:nvSpPr>
          <p:spPr>
            <a:xfrm flipH="false" flipV="false" rot="0">
              <a:off x="0" y="0"/>
              <a:ext cx="4500504" cy="2371475"/>
            </a:xfrm>
            <a:custGeom>
              <a:avLst/>
              <a:gdLst/>
              <a:ahLst/>
              <a:cxnLst/>
              <a:rect r="r" b="b" t="t" l="l"/>
              <a:pathLst>
                <a:path h="2371475" w="4500504">
                  <a:moveTo>
                    <a:pt x="13139" y="0"/>
                  </a:moveTo>
                  <a:lnTo>
                    <a:pt x="4487365" y="0"/>
                  </a:lnTo>
                  <a:cubicBezTo>
                    <a:pt x="4490850" y="0"/>
                    <a:pt x="4494191" y="1384"/>
                    <a:pt x="4496655" y="3848"/>
                  </a:cubicBezTo>
                  <a:cubicBezTo>
                    <a:pt x="4499119" y="6312"/>
                    <a:pt x="4500504" y="9654"/>
                    <a:pt x="4500504" y="13139"/>
                  </a:cubicBezTo>
                  <a:lnTo>
                    <a:pt x="4500504" y="2358336"/>
                  </a:lnTo>
                  <a:cubicBezTo>
                    <a:pt x="4500504" y="2361821"/>
                    <a:pt x="4499119" y="2365162"/>
                    <a:pt x="4496655" y="2367627"/>
                  </a:cubicBezTo>
                  <a:cubicBezTo>
                    <a:pt x="4494191" y="2370091"/>
                    <a:pt x="4490850" y="2371475"/>
                    <a:pt x="4487365" y="2371475"/>
                  </a:cubicBezTo>
                  <a:lnTo>
                    <a:pt x="13139" y="2371475"/>
                  </a:lnTo>
                  <a:cubicBezTo>
                    <a:pt x="9654" y="2371475"/>
                    <a:pt x="6312" y="2370091"/>
                    <a:pt x="3848" y="2367627"/>
                  </a:cubicBezTo>
                  <a:cubicBezTo>
                    <a:pt x="1384" y="2365162"/>
                    <a:pt x="0" y="2361821"/>
                    <a:pt x="0" y="2358336"/>
                  </a:cubicBezTo>
                  <a:lnTo>
                    <a:pt x="0" y="13139"/>
                  </a:lnTo>
                  <a:cubicBezTo>
                    <a:pt x="0" y="9654"/>
                    <a:pt x="1384" y="6312"/>
                    <a:pt x="3848" y="3848"/>
                  </a:cubicBezTo>
                  <a:cubicBezTo>
                    <a:pt x="6312" y="1384"/>
                    <a:pt x="9654" y="0"/>
                    <a:pt x="13139"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500504" cy="2409575"/>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28700" y="895350"/>
            <a:ext cx="16230600" cy="1047750"/>
          </a:xfrm>
          <a:prstGeom prst="rect">
            <a:avLst/>
          </a:prstGeom>
        </p:spPr>
        <p:txBody>
          <a:bodyPr anchor="t" rtlCol="false" tIns="0" lIns="0" bIns="0" rIns="0">
            <a:spAutoFit/>
          </a:bodyPr>
          <a:lstStyle/>
          <a:p>
            <a:pPr algn="ctr" marL="0" indent="0" lvl="0">
              <a:lnSpc>
                <a:spcPts val="8400"/>
              </a:lnSpc>
              <a:spcBef>
                <a:spcPct val="0"/>
              </a:spcBef>
            </a:pPr>
            <a:r>
              <a:rPr lang="en-US" sz="6000">
                <a:solidFill>
                  <a:srgbClr val="000000"/>
                </a:solidFill>
                <a:latin typeface="Coming Soon"/>
                <a:ea typeface="Coming Soon"/>
                <a:cs typeface="Coming Soon"/>
                <a:sym typeface="Coming Soon"/>
              </a:rPr>
              <a:t>How can you help at home?</a:t>
            </a:r>
          </a:p>
        </p:txBody>
      </p:sp>
      <p:sp>
        <p:nvSpPr>
          <p:cNvPr name="Freeform 9" id="9"/>
          <p:cNvSpPr/>
          <p:nvPr/>
        </p:nvSpPr>
        <p:spPr>
          <a:xfrm flipH="false" flipV="false" rot="-538592">
            <a:off x="15839496" y="791556"/>
            <a:ext cx="2144008" cy="2794323"/>
          </a:xfrm>
          <a:custGeom>
            <a:avLst/>
            <a:gdLst/>
            <a:ahLst/>
            <a:cxnLst/>
            <a:rect r="r" b="b" t="t" l="l"/>
            <a:pathLst>
              <a:path h="2794323" w="2144008">
                <a:moveTo>
                  <a:pt x="0" y="0"/>
                </a:moveTo>
                <a:lnTo>
                  <a:pt x="2144007" y="0"/>
                </a:lnTo>
                <a:lnTo>
                  <a:pt x="2144007" y="2794323"/>
                </a:lnTo>
                <a:lnTo>
                  <a:pt x="0" y="27943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23</a:t>
            </a:r>
          </a:p>
        </p:txBody>
      </p:sp>
      <p:sp>
        <p:nvSpPr>
          <p:cNvPr name="TextBox 11" id="11"/>
          <p:cNvSpPr txBox="true"/>
          <p:nvPr/>
        </p:nvSpPr>
        <p:spPr>
          <a:xfrm rot="0">
            <a:off x="1028700" y="2112517"/>
            <a:ext cx="14887711" cy="7004686"/>
          </a:xfrm>
          <a:prstGeom prst="rect">
            <a:avLst/>
          </a:prstGeom>
        </p:spPr>
        <p:txBody>
          <a:bodyPr anchor="t" rtlCol="false" tIns="0" lIns="0" bIns="0" rIns="0">
            <a:spAutoFit/>
          </a:bodyPr>
          <a:lstStyle/>
          <a:p>
            <a:pPr algn="ctr" marL="777230" indent="-388615" lvl="1">
              <a:lnSpc>
                <a:spcPts val="5039"/>
              </a:lnSpc>
              <a:buFont typeface="Arial"/>
              <a:buChar char="•"/>
            </a:pPr>
            <a:r>
              <a:rPr lang="en-US" sz="3599">
                <a:solidFill>
                  <a:srgbClr val="000000"/>
                </a:solidFill>
                <a:latin typeface="Coming Soon"/>
                <a:ea typeface="Coming Soon"/>
                <a:cs typeface="Coming Soon"/>
                <a:sym typeface="Coming Soon"/>
              </a:rPr>
              <a:t>Be positive about maths</a:t>
            </a:r>
          </a:p>
          <a:p>
            <a:pPr algn="ctr" marL="777230" indent="-388615" lvl="1">
              <a:lnSpc>
                <a:spcPts val="5039"/>
              </a:lnSpc>
              <a:buFont typeface="Arial"/>
              <a:buChar char="•"/>
            </a:pPr>
            <a:r>
              <a:rPr lang="en-US" sz="3599">
                <a:solidFill>
                  <a:srgbClr val="000000"/>
                </a:solidFill>
                <a:latin typeface="Coming Soon"/>
                <a:ea typeface="Coming Soon"/>
                <a:cs typeface="Coming Soon"/>
                <a:sym typeface="Coming Soon"/>
              </a:rPr>
              <a:t>Engage in everyday maths - discuss maths wherever possible</a:t>
            </a:r>
          </a:p>
          <a:p>
            <a:pPr algn="ctr" marL="777230" indent="-388615" lvl="1">
              <a:lnSpc>
                <a:spcPts val="5039"/>
              </a:lnSpc>
              <a:buFont typeface="Arial"/>
              <a:buChar char="•"/>
            </a:pPr>
            <a:r>
              <a:rPr lang="en-US" sz="3599">
                <a:solidFill>
                  <a:srgbClr val="000000"/>
                </a:solidFill>
                <a:latin typeface="Coming Soon"/>
                <a:ea typeface="Coming Soon"/>
                <a:cs typeface="Coming Soon"/>
                <a:sym typeface="Coming Soon"/>
              </a:rPr>
              <a:t>Play games involving maths</a:t>
            </a:r>
          </a:p>
          <a:p>
            <a:pPr algn="ctr" marL="777230" indent="-388615" lvl="1">
              <a:lnSpc>
                <a:spcPts val="5039"/>
              </a:lnSpc>
              <a:buFont typeface="Arial"/>
              <a:buChar char="•"/>
            </a:pPr>
            <a:r>
              <a:rPr lang="en-US" sz="3599">
                <a:solidFill>
                  <a:srgbClr val="000000"/>
                </a:solidFill>
                <a:latin typeface="Coming Soon"/>
                <a:ea typeface="Coming Soon"/>
                <a:cs typeface="Coming Soon"/>
                <a:sym typeface="Coming Soon"/>
              </a:rPr>
              <a:t>Make mistakes</a:t>
            </a:r>
          </a:p>
          <a:p>
            <a:pPr algn="ctr" marL="777230" indent="-388615" lvl="1">
              <a:lnSpc>
                <a:spcPts val="5039"/>
              </a:lnSpc>
              <a:buFont typeface="Arial"/>
              <a:buChar char="•"/>
            </a:pPr>
            <a:r>
              <a:rPr lang="en-US" sz="3599">
                <a:solidFill>
                  <a:srgbClr val="000000"/>
                </a:solidFill>
                <a:latin typeface="Coming Soon"/>
                <a:ea typeface="Coming Soon"/>
                <a:cs typeface="Coming Soon"/>
                <a:sym typeface="Coming Soon"/>
              </a:rPr>
              <a:t>Learn together - we are all learners</a:t>
            </a:r>
          </a:p>
          <a:p>
            <a:pPr algn="ctr" marL="777230" indent="-388615" lvl="1">
              <a:lnSpc>
                <a:spcPts val="5039"/>
              </a:lnSpc>
              <a:buFont typeface="Arial"/>
              <a:buChar char="•"/>
            </a:pPr>
            <a:r>
              <a:rPr lang="en-US" sz="3599">
                <a:solidFill>
                  <a:srgbClr val="000000"/>
                </a:solidFill>
                <a:latin typeface="Coming Soon"/>
                <a:ea typeface="Coming Soon"/>
                <a:cs typeface="Coming Soon"/>
                <a:sym typeface="Coming Soon"/>
              </a:rPr>
              <a:t>Let your children win </a:t>
            </a:r>
          </a:p>
          <a:p>
            <a:pPr algn="ctr" marL="777230" indent="-388615" lvl="1">
              <a:lnSpc>
                <a:spcPts val="5039"/>
              </a:lnSpc>
              <a:buFont typeface="Arial"/>
              <a:buChar char="•"/>
            </a:pPr>
            <a:r>
              <a:rPr lang="en-US" sz="3599">
                <a:solidFill>
                  <a:srgbClr val="000000"/>
                </a:solidFill>
                <a:latin typeface="Coming Soon"/>
                <a:ea typeface="Coming Soon"/>
                <a:cs typeface="Coming Soon"/>
                <a:sym typeface="Coming Soon"/>
              </a:rPr>
              <a:t>Celebrate effort and strategies</a:t>
            </a:r>
          </a:p>
          <a:p>
            <a:pPr algn="ctr" marL="777230" indent="-388615" lvl="1">
              <a:lnSpc>
                <a:spcPts val="5039"/>
              </a:lnSpc>
              <a:buFont typeface="Arial"/>
              <a:buChar char="•"/>
            </a:pPr>
            <a:r>
              <a:rPr lang="en-US" sz="3599">
                <a:solidFill>
                  <a:srgbClr val="000000"/>
                </a:solidFill>
                <a:latin typeface="Coming Soon"/>
                <a:ea typeface="Coming Soon"/>
                <a:cs typeface="Coming Soon"/>
                <a:sym typeface="Coming Soon"/>
              </a:rPr>
              <a:t>Understand that there is more than one way</a:t>
            </a:r>
          </a:p>
          <a:p>
            <a:pPr algn="ctr" marL="777230" indent="-388615" lvl="1">
              <a:lnSpc>
                <a:spcPts val="5039"/>
              </a:lnSpc>
              <a:buFont typeface="Arial"/>
              <a:buChar char="•"/>
            </a:pPr>
            <a:r>
              <a:rPr lang="en-US" sz="3599">
                <a:solidFill>
                  <a:srgbClr val="000000"/>
                </a:solidFill>
                <a:latin typeface="Coming Soon"/>
                <a:ea typeface="Coming Soon"/>
                <a:cs typeface="Coming Soon"/>
                <a:sym typeface="Coming Soon"/>
              </a:rPr>
              <a:t>Don’t expect them to get it the first time or in a different context</a:t>
            </a:r>
          </a:p>
          <a:p>
            <a:pPr algn="ctr" marL="777230" indent="-388615" lvl="1">
              <a:lnSpc>
                <a:spcPts val="5039"/>
              </a:lnSpc>
              <a:buFont typeface="Arial"/>
              <a:buChar char="•"/>
            </a:pPr>
            <a:r>
              <a:rPr lang="en-US" sz="3599">
                <a:solidFill>
                  <a:srgbClr val="000000"/>
                </a:solidFill>
                <a:latin typeface="Coming Soon"/>
                <a:ea typeface="Coming Soon"/>
                <a:cs typeface="Coming Soon"/>
                <a:sym typeface="Coming Soon"/>
              </a:rPr>
              <a:t>Show the same concepts in different contexts</a:t>
            </a:r>
          </a:p>
          <a:p>
            <a:pPr algn="ctr">
              <a:lnSpc>
                <a:spcPts val="5039"/>
              </a:lnSpc>
              <a:spcBef>
                <a:spcPct val="0"/>
              </a:spcBef>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1672059" y="-45404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544378" y="1966858"/>
            <a:ext cx="5037918" cy="7964233"/>
            <a:chOff x="0" y="0"/>
            <a:chExt cx="1326859" cy="2097576"/>
          </a:xfrm>
        </p:grpSpPr>
        <p:sp>
          <p:nvSpPr>
            <p:cNvPr name="Freeform 6" id="6"/>
            <p:cNvSpPr/>
            <p:nvPr/>
          </p:nvSpPr>
          <p:spPr>
            <a:xfrm flipH="false" flipV="false" rot="0">
              <a:off x="0" y="0"/>
              <a:ext cx="1326859" cy="2097576"/>
            </a:xfrm>
            <a:custGeom>
              <a:avLst/>
              <a:gdLst/>
              <a:ahLst/>
              <a:cxnLst/>
              <a:rect r="r" b="b" t="t" l="l"/>
              <a:pathLst>
                <a:path h="2097576" w="1326859">
                  <a:moveTo>
                    <a:pt x="44565" y="0"/>
                  </a:moveTo>
                  <a:lnTo>
                    <a:pt x="1282294" y="0"/>
                  </a:lnTo>
                  <a:cubicBezTo>
                    <a:pt x="1294113" y="0"/>
                    <a:pt x="1305449" y="4695"/>
                    <a:pt x="1313806" y="13053"/>
                  </a:cubicBezTo>
                  <a:cubicBezTo>
                    <a:pt x="1322164" y="21410"/>
                    <a:pt x="1326859" y="32746"/>
                    <a:pt x="1326859" y="44565"/>
                  </a:cubicBezTo>
                  <a:lnTo>
                    <a:pt x="1326859" y="2053011"/>
                  </a:lnTo>
                  <a:cubicBezTo>
                    <a:pt x="1326859" y="2077623"/>
                    <a:pt x="1306907" y="2097576"/>
                    <a:pt x="1282294" y="2097576"/>
                  </a:cubicBezTo>
                  <a:lnTo>
                    <a:pt x="44565" y="2097576"/>
                  </a:lnTo>
                  <a:cubicBezTo>
                    <a:pt x="19953" y="2097576"/>
                    <a:pt x="0" y="2077623"/>
                    <a:pt x="0" y="2053011"/>
                  </a:cubicBezTo>
                  <a:lnTo>
                    <a:pt x="0" y="44565"/>
                  </a:lnTo>
                  <a:cubicBezTo>
                    <a:pt x="0" y="19953"/>
                    <a:pt x="19953" y="0"/>
                    <a:pt x="44565"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1326859" cy="2135676"/>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28700" y="895350"/>
            <a:ext cx="16230600" cy="1047750"/>
          </a:xfrm>
          <a:prstGeom prst="rect">
            <a:avLst/>
          </a:prstGeom>
        </p:spPr>
        <p:txBody>
          <a:bodyPr anchor="t" rtlCol="false" tIns="0" lIns="0" bIns="0" rIns="0">
            <a:spAutoFit/>
          </a:bodyPr>
          <a:lstStyle/>
          <a:p>
            <a:pPr algn="ctr" marL="0" indent="0" lvl="0">
              <a:lnSpc>
                <a:spcPts val="8400"/>
              </a:lnSpc>
              <a:spcBef>
                <a:spcPct val="0"/>
              </a:spcBef>
            </a:pPr>
            <a:r>
              <a:rPr lang="en-US" sz="6000">
                <a:solidFill>
                  <a:srgbClr val="000000"/>
                </a:solidFill>
                <a:latin typeface="Coming Soon"/>
                <a:ea typeface="Coming Soon"/>
                <a:cs typeface="Coming Soon"/>
                <a:sym typeface="Coming Soon"/>
              </a:rPr>
              <a:t>How can you help at home?</a:t>
            </a:r>
          </a:p>
        </p:txBody>
      </p:sp>
      <p:sp>
        <p:nvSpPr>
          <p:cNvPr name="Freeform 9" id="9"/>
          <p:cNvSpPr/>
          <p:nvPr/>
        </p:nvSpPr>
        <p:spPr>
          <a:xfrm flipH="false" flipV="false" rot="-538592">
            <a:off x="14283627" y="-2123"/>
            <a:ext cx="2144008" cy="2794323"/>
          </a:xfrm>
          <a:custGeom>
            <a:avLst/>
            <a:gdLst/>
            <a:ahLst/>
            <a:cxnLst/>
            <a:rect r="r" b="b" t="t" l="l"/>
            <a:pathLst>
              <a:path h="2794323" w="2144008">
                <a:moveTo>
                  <a:pt x="0" y="0"/>
                </a:moveTo>
                <a:lnTo>
                  <a:pt x="2144007" y="0"/>
                </a:lnTo>
                <a:lnTo>
                  <a:pt x="2144007" y="2794323"/>
                </a:lnTo>
                <a:lnTo>
                  <a:pt x="0" y="27943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24</a:t>
            </a:r>
          </a:p>
        </p:txBody>
      </p:sp>
      <p:grpSp>
        <p:nvGrpSpPr>
          <p:cNvPr name="Group 11" id="11"/>
          <p:cNvGrpSpPr/>
          <p:nvPr/>
        </p:nvGrpSpPr>
        <p:grpSpPr>
          <a:xfrm rot="0">
            <a:off x="5849964" y="4568999"/>
            <a:ext cx="5037918" cy="5362092"/>
            <a:chOff x="0" y="0"/>
            <a:chExt cx="1326859" cy="1412238"/>
          </a:xfrm>
        </p:grpSpPr>
        <p:sp>
          <p:nvSpPr>
            <p:cNvPr name="Freeform 12" id="12"/>
            <p:cNvSpPr/>
            <p:nvPr/>
          </p:nvSpPr>
          <p:spPr>
            <a:xfrm flipH="false" flipV="false" rot="0">
              <a:off x="0" y="0"/>
              <a:ext cx="1326859" cy="1412238"/>
            </a:xfrm>
            <a:custGeom>
              <a:avLst/>
              <a:gdLst/>
              <a:ahLst/>
              <a:cxnLst/>
              <a:rect r="r" b="b" t="t" l="l"/>
              <a:pathLst>
                <a:path h="1412238" w="1326859">
                  <a:moveTo>
                    <a:pt x="44565" y="0"/>
                  </a:moveTo>
                  <a:lnTo>
                    <a:pt x="1282294" y="0"/>
                  </a:lnTo>
                  <a:cubicBezTo>
                    <a:pt x="1294113" y="0"/>
                    <a:pt x="1305449" y="4695"/>
                    <a:pt x="1313806" y="13053"/>
                  </a:cubicBezTo>
                  <a:cubicBezTo>
                    <a:pt x="1322164" y="21410"/>
                    <a:pt x="1326859" y="32746"/>
                    <a:pt x="1326859" y="44565"/>
                  </a:cubicBezTo>
                  <a:lnTo>
                    <a:pt x="1326859" y="1367673"/>
                  </a:lnTo>
                  <a:cubicBezTo>
                    <a:pt x="1326859" y="1392286"/>
                    <a:pt x="1306907" y="1412238"/>
                    <a:pt x="1282294" y="1412238"/>
                  </a:cubicBezTo>
                  <a:lnTo>
                    <a:pt x="44565" y="1412238"/>
                  </a:lnTo>
                  <a:cubicBezTo>
                    <a:pt x="19953" y="1412238"/>
                    <a:pt x="0" y="1392286"/>
                    <a:pt x="0" y="1367673"/>
                  </a:cubicBezTo>
                  <a:lnTo>
                    <a:pt x="0" y="44565"/>
                  </a:lnTo>
                  <a:cubicBezTo>
                    <a:pt x="0" y="19953"/>
                    <a:pt x="19953" y="0"/>
                    <a:pt x="44565" y="0"/>
                  </a:cubicBezTo>
                  <a:close/>
                </a:path>
              </a:pathLst>
            </a:custGeom>
            <a:solidFill>
              <a:srgbClr val="F5F4FF"/>
            </a:solidFill>
            <a:ln w="38100" cap="rnd">
              <a:solidFill>
                <a:srgbClr val="000000"/>
              </a:solidFill>
              <a:prstDash val="solid"/>
              <a:round/>
            </a:ln>
          </p:spPr>
        </p:sp>
        <p:sp>
          <p:nvSpPr>
            <p:cNvPr name="TextBox 13" id="13"/>
            <p:cNvSpPr txBox="true"/>
            <p:nvPr/>
          </p:nvSpPr>
          <p:spPr>
            <a:xfrm>
              <a:off x="0" y="-38100"/>
              <a:ext cx="1326859" cy="1450338"/>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11154582" y="1943100"/>
            <a:ext cx="5037918" cy="4916516"/>
            <a:chOff x="0" y="0"/>
            <a:chExt cx="1326859" cy="1294885"/>
          </a:xfrm>
        </p:grpSpPr>
        <p:sp>
          <p:nvSpPr>
            <p:cNvPr name="Freeform 15" id="15"/>
            <p:cNvSpPr/>
            <p:nvPr/>
          </p:nvSpPr>
          <p:spPr>
            <a:xfrm flipH="false" flipV="false" rot="0">
              <a:off x="0" y="0"/>
              <a:ext cx="1326859" cy="1294885"/>
            </a:xfrm>
            <a:custGeom>
              <a:avLst/>
              <a:gdLst/>
              <a:ahLst/>
              <a:cxnLst/>
              <a:rect r="r" b="b" t="t" l="l"/>
              <a:pathLst>
                <a:path h="1294885" w="1326859">
                  <a:moveTo>
                    <a:pt x="44565" y="0"/>
                  </a:moveTo>
                  <a:lnTo>
                    <a:pt x="1282294" y="0"/>
                  </a:lnTo>
                  <a:cubicBezTo>
                    <a:pt x="1294113" y="0"/>
                    <a:pt x="1305449" y="4695"/>
                    <a:pt x="1313806" y="13053"/>
                  </a:cubicBezTo>
                  <a:cubicBezTo>
                    <a:pt x="1322164" y="21410"/>
                    <a:pt x="1326859" y="32746"/>
                    <a:pt x="1326859" y="44565"/>
                  </a:cubicBezTo>
                  <a:lnTo>
                    <a:pt x="1326859" y="1250320"/>
                  </a:lnTo>
                  <a:cubicBezTo>
                    <a:pt x="1326859" y="1274932"/>
                    <a:pt x="1306907" y="1294885"/>
                    <a:pt x="1282294" y="1294885"/>
                  </a:cubicBezTo>
                  <a:lnTo>
                    <a:pt x="44565" y="1294885"/>
                  </a:lnTo>
                  <a:cubicBezTo>
                    <a:pt x="19953" y="1294885"/>
                    <a:pt x="0" y="1274932"/>
                    <a:pt x="0" y="1250320"/>
                  </a:cubicBezTo>
                  <a:lnTo>
                    <a:pt x="0" y="44565"/>
                  </a:lnTo>
                  <a:cubicBezTo>
                    <a:pt x="0" y="19953"/>
                    <a:pt x="19953" y="0"/>
                    <a:pt x="44565" y="0"/>
                  </a:cubicBezTo>
                  <a:close/>
                </a:path>
              </a:pathLst>
            </a:custGeom>
            <a:solidFill>
              <a:srgbClr val="F5F4FF"/>
            </a:solidFill>
            <a:ln w="38100" cap="rnd">
              <a:solidFill>
                <a:srgbClr val="000000"/>
              </a:solidFill>
              <a:prstDash val="solid"/>
              <a:round/>
            </a:ln>
          </p:spPr>
        </p:sp>
        <p:sp>
          <p:nvSpPr>
            <p:cNvPr name="TextBox 16" id="16"/>
            <p:cNvSpPr txBox="true"/>
            <p:nvPr/>
          </p:nvSpPr>
          <p:spPr>
            <a:xfrm>
              <a:off x="0" y="-38100"/>
              <a:ext cx="1326859" cy="1332985"/>
            </a:xfrm>
            <a:prstGeom prst="rect">
              <a:avLst/>
            </a:prstGeom>
          </p:spPr>
          <p:txBody>
            <a:bodyPr anchor="ctr" rtlCol="false" tIns="50800" lIns="50800" bIns="50800" rIns="50800"/>
            <a:lstStyle/>
            <a:p>
              <a:pPr algn="ctr">
                <a:lnSpc>
                  <a:spcPts val="2659"/>
                </a:lnSpc>
                <a:spcBef>
                  <a:spcPct val="0"/>
                </a:spcBef>
              </a:pPr>
            </a:p>
          </p:txBody>
        </p:sp>
      </p:grpSp>
      <p:grpSp>
        <p:nvGrpSpPr>
          <p:cNvPr name="Group 17" id="17"/>
          <p:cNvGrpSpPr/>
          <p:nvPr/>
        </p:nvGrpSpPr>
        <p:grpSpPr>
          <a:xfrm rot="0">
            <a:off x="11154582" y="7023544"/>
            <a:ext cx="6936460" cy="2907547"/>
            <a:chOff x="0" y="0"/>
            <a:chExt cx="1826887" cy="765774"/>
          </a:xfrm>
        </p:grpSpPr>
        <p:sp>
          <p:nvSpPr>
            <p:cNvPr name="Freeform 18" id="18"/>
            <p:cNvSpPr/>
            <p:nvPr/>
          </p:nvSpPr>
          <p:spPr>
            <a:xfrm flipH="false" flipV="false" rot="0">
              <a:off x="0" y="0"/>
              <a:ext cx="1826887" cy="765774"/>
            </a:xfrm>
            <a:custGeom>
              <a:avLst/>
              <a:gdLst/>
              <a:ahLst/>
              <a:cxnLst/>
              <a:rect r="r" b="b" t="t" l="l"/>
              <a:pathLst>
                <a:path h="765774" w="1826887">
                  <a:moveTo>
                    <a:pt x="32367" y="0"/>
                  </a:moveTo>
                  <a:lnTo>
                    <a:pt x="1794519" y="0"/>
                  </a:lnTo>
                  <a:cubicBezTo>
                    <a:pt x="1803104" y="0"/>
                    <a:pt x="1811336" y="3410"/>
                    <a:pt x="1817406" y="9480"/>
                  </a:cubicBezTo>
                  <a:cubicBezTo>
                    <a:pt x="1823476" y="15550"/>
                    <a:pt x="1826887" y="23783"/>
                    <a:pt x="1826887" y="32367"/>
                  </a:cubicBezTo>
                  <a:lnTo>
                    <a:pt x="1826887" y="733406"/>
                  </a:lnTo>
                  <a:cubicBezTo>
                    <a:pt x="1826887" y="751282"/>
                    <a:pt x="1812395" y="765774"/>
                    <a:pt x="1794519" y="765774"/>
                  </a:cubicBezTo>
                  <a:lnTo>
                    <a:pt x="32367" y="765774"/>
                  </a:lnTo>
                  <a:cubicBezTo>
                    <a:pt x="14491" y="765774"/>
                    <a:pt x="0" y="751282"/>
                    <a:pt x="0" y="733406"/>
                  </a:cubicBezTo>
                  <a:lnTo>
                    <a:pt x="0" y="32367"/>
                  </a:lnTo>
                  <a:cubicBezTo>
                    <a:pt x="0" y="14491"/>
                    <a:pt x="14491" y="0"/>
                    <a:pt x="32367" y="0"/>
                  </a:cubicBezTo>
                  <a:close/>
                </a:path>
              </a:pathLst>
            </a:custGeom>
            <a:solidFill>
              <a:srgbClr val="F5F4FF"/>
            </a:solidFill>
            <a:ln w="38100" cap="rnd">
              <a:solidFill>
                <a:srgbClr val="000000"/>
              </a:solidFill>
              <a:prstDash val="solid"/>
              <a:round/>
            </a:ln>
          </p:spPr>
        </p:sp>
        <p:sp>
          <p:nvSpPr>
            <p:cNvPr name="TextBox 19" id="19"/>
            <p:cNvSpPr txBox="true"/>
            <p:nvPr/>
          </p:nvSpPr>
          <p:spPr>
            <a:xfrm>
              <a:off x="0" y="-38100"/>
              <a:ext cx="1826887" cy="803874"/>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5849964" y="1966858"/>
            <a:ext cx="5037918" cy="2434500"/>
            <a:chOff x="0" y="0"/>
            <a:chExt cx="1326859" cy="641185"/>
          </a:xfrm>
        </p:grpSpPr>
        <p:sp>
          <p:nvSpPr>
            <p:cNvPr name="Freeform 21" id="21"/>
            <p:cNvSpPr/>
            <p:nvPr/>
          </p:nvSpPr>
          <p:spPr>
            <a:xfrm flipH="false" flipV="false" rot="0">
              <a:off x="0" y="0"/>
              <a:ext cx="1326859" cy="641185"/>
            </a:xfrm>
            <a:custGeom>
              <a:avLst/>
              <a:gdLst/>
              <a:ahLst/>
              <a:cxnLst/>
              <a:rect r="r" b="b" t="t" l="l"/>
              <a:pathLst>
                <a:path h="641185" w="1326859">
                  <a:moveTo>
                    <a:pt x="44565" y="0"/>
                  </a:moveTo>
                  <a:lnTo>
                    <a:pt x="1282294" y="0"/>
                  </a:lnTo>
                  <a:cubicBezTo>
                    <a:pt x="1294113" y="0"/>
                    <a:pt x="1305449" y="4695"/>
                    <a:pt x="1313806" y="13053"/>
                  </a:cubicBezTo>
                  <a:cubicBezTo>
                    <a:pt x="1322164" y="21410"/>
                    <a:pt x="1326859" y="32746"/>
                    <a:pt x="1326859" y="44565"/>
                  </a:cubicBezTo>
                  <a:lnTo>
                    <a:pt x="1326859" y="596620"/>
                  </a:lnTo>
                  <a:cubicBezTo>
                    <a:pt x="1326859" y="608439"/>
                    <a:pt x="1322164" y="619775"/>
                    <a:pt x="1313806" y="628132"/>
                  </a:cubicBezTo>
                  <a:cubicBezTo>
                    <a:pt x="1305449" y="636490"/>
                    <a:pt x="1294113" y="641185"/>
                    <a:pt x="1282294" y="641185"/>
                  </a:cubicBezTo>
                  <a:lnTo>
                    <a:pt x="44565" y="641185"/>
                  </a:lnTo>
                  <a:cubicBezTo>
                    <a:pt x="19953" y="641185"/>
                    <a:pt x="0" y="621233"/>
                    <a:pt x="0" y="596620"/>
                  </a:cubicBezTo>
                  <a:lnTo>
                    <a:pt x="0" y="44565"/>
                  </a:lnTo>
                  <a:cubicBezTo>
                    <a:pt x="0" y="19953"/>
                    <a:pt x="19953" y="0"/>
                    <a:pt x="44565" y="0"/>
                  </a:cubicBezTo>
                  <a:close/>
                </a:path>
              </a:pathLst>
            </a:custGeom>
            <a:solidFill>
              <a:srgbClr val="F5F4FF"/>
            </a:solidFill>
            <a:ln w="38100" cap="rnd">
              <a:solidFill>
                <a:srgbClr val="000000"/>
              </a:solidFill>
              <a:prstDash val="solid"/>
              <a:round/>
            </a:ln>
          </p:spPr>
        </p:sp>
        <p:sp>
          <p:nvSpPr>
            <p:cNvPr name="TextBox 22" id="22"/>
            <p:cNvSpPr txBox="true"/>
            <p:nvPr/>
          </p:nvSpPr>
          <p:spPr>
            <a:xfrm>
              <a:off x="0" y="-38100"/>
              <a:ext cx="1326859" cy="679285"/>
            </a:xfrm>
            <a:prstGeom prst="rect">
              <a:avLst/>
            </a:prstGeom>
          </p:spPr>
          <p:txBody>
            <a:bodyPr anchor="ctr" rtlCol="false" tIns="50800" lIns="50800" bIns="50800" rIns="50800"/>
            <a:lstStyle/>
            <a:p>
              <a:pPr algn="ctr">
                <a:lnSpc>
                  <a:spcPts val="2659"/>
                </a:lnSpc>
                <a:spcBef>
                  <a:spcPct val="0"/>
                </a:spcBef>
              </a:pPr>
            </a:p>
          </p:txBody>
        </p:sp>
      </p:grpSp>
      <p:sp>
        <p:nvSpPr>
          <p:cNvPr name="Freeform 23" id="23"/>
          <p:cNvSpPr/>
          <p:nvPr/>
        </p:nvSpPr>
        <p:spPr>
          <a:xfrm flipH="false" flipV="false" rot="0">
            <a:off x="6124807" y="5237636"/>
            <a:ext cx="2030005" cy="2317176"/>
          </a:xfrm>
          <a:custGeom>
            <a:avLst/>
            <a:gdLst/>
            <a:ahLst/>
            <a:cxnLst/>
            <a:rect r="r" b="b" t="t" l="l"/>
            <a:pathLst>
              <a:path h="2317176" w="2030005">
                <a:moveTo>
                  <a:pt x="0" y="0"/>
                </a:moveTo>
                <a:lnTo>
                  <a:pt x="2030005" y="0"/>
                </a:lnTo>
                <a:lnTo>
                  <a:pt x="2030005" y="2317177"/>
                </a:lnTo>
                <a:lnTo>
                  <a:pt x="0" y="2317177"/>
                </a:lnTo>
                <a:lnTo>
                  <a:pt x="0" y="0"/>
                </a:lnTo>
                <a:close/>
              </a:path>
            </a:pathLst>
          </a:custGeom>
          <a:blipFill>
            <a:blip r:embed="rId6"/>
            <a:stretch>
              <a:fillRect l="0" t="0" r="0" b="0"/>
            </a:stretch>
          </a:blipFill>
        </p:spPr>
      </p:sp>
      <p:sp>
        <p:nvSpPr>
          <p:cNvPr name="Freeform 24" id="24"/>
          <p:cNvSpPr/>
          <p:nvPr/>
        </p:nvSpPr>
        <p:spPr>
          <a:xfrm flipH="false" flipV="false" rot="0">
            <a:off x="8368923" y="5143500"/>
            <a:ext cx="2403402" cy="2403402"/>
          </a:xfrm>
          <a:custGeom>
            <a:avLst/>
            <a:gdLst/>
            <a:ahLst/>
            <a:cxnLst/>
            <a:rect r="r" b="b" t="t" l="l"/>
            <a:pathLst>
              <a:path h="2403402" w="2403402">
                <a:moveTo>
                  <a:pt x="0" y="0"/>
                </a:moveTo>
                <a:lnTo>
                  <a:pt x="2403403" y="0"/>
                </a:lnTo>
                <a:lnTo>
                  <a:pt x="2403403" y="2403402"/>
                </a:lnTo>
                <a:lnTo>
                  <a:pt x="0" y="2403402"/>
                </a:lnTo>
                <a:lnTo>
                  <a:pt x="0" y="0"/>
                </a:lnTo>
                <a:close/>
              </a:path>
            </a:pathLst>
          </a:custGeom>
          <a:blipFill>
            <a:blip r:embed="rId7"/>
            <a:stretch>
              <a:fillRect l="0" t="0" r="0" b="0"/>
            </a:stretch>
          </a:blipFill>
        </p:spPr>
      </p:sp>
      <p:sp>
        <p:nvSpPr>
          <p:cNvPr name="Freeform 25" id="25"/>
          <p:cNvSpPr/>
          <p:nvPr/>
        </p:nvSpPr>
        <p:spPr>
          <a:xfrm flipH="false" flipV="false" rot="0">
            <a:off x="6633059" y="7660089"/>
            <a:ext cx="3471728" cy="2072409"/>
          </a:xfrm>
          <a:custGeom>
            <a:avLst/>
            <a:gdLst/>
            <a:ahLst/>
            <a:cxnLst/>
            <a:rect r="r" b="b" t="t" l="l"/>
            <a:pathLst>
              <a:path h="2072409" w="3471728">
                <a:moveTo>
                  <a:pt x="0" y="0"/>
                </a:moveTo>
                <a:lnTo>
                  <a:pt x="3471728" y="0"/>
                </a:lnTo>
                <a:lnTo>
                  <a:pt x="3471728" y="2072409"/>
                </a:lnTo>
                <a:lnTo>
                  <a:pt x="0" y="2072409"/>
                </a:lnTo>
                <a:lnTo>
                  <a:pt x="0" y="0"/>
                </a:lnTo>
                <a:close/>
              </a:path>
            </a:pathLst>
          </a:custGeom>
          <a:blipFill>
            <a:blip r:embed="rId8"/>
            <a:stretch>
              <a:fillRect l="0" t="0" r="0" b="0"/>
            </a:stretch>
          </a:blipFill>
        </p:spPr>
      </p:sp>
      <p:sp>
        <p:nvSpPr>
          <p:cNvPr name="Freeform 26" id="26"/>
          <p:cNvSpPr/>
          <p:nvPr/>
        </p:nvSpPr>
        <p:spPr>
          <a:xfrm flipH="false" flipV="false" rot="0">
            <a:off x="11430807" y="7236091"/>
            <a:ext cx="1923576" cy="2482453"/>
          </a:xfrm>
          <a:custGeom>
            <a:avLst/>
            <a:gdLst/>
            <a:ahLst/>
            <a:cxnLst/>
            <a:rect r="r" b="b" t="t" l="l"/>
            <a:pathLst>
              <a:path h="2482453" w="1923576">
                <a:moveTo>
                  <a:pt x="0" y="0"/>
                </a:moveTo>
                <a:lnTo>
                  <a:pt x="1923577" y="0"/>
                </a:lnTo>
                <a:lnTo>
                  <a:pt x="1923577" y="2482453"/>
                </a:lnTo>
                <a:lnTo>
                  <a:pt x="0" y="2482453"/>
                </a:lnTo>
                <a:lnTo>
                  <a:pt x="0" y="0"/>
                </a:lnTo>
                <a:close/>
              </a:path>
            </a:pathLst>
          </a:custGeom>
          <a:blipFill>
            <a:blip r:embed="rId9"/>
            <a:stretch>
              <a:fillRect l="0" t="0" r="0" b="0"/>
            </a:stretch>
          </a:blipFill>
        </p:spPr>
      </p:sp>
      <p:sp>
        <p:nvSpPr>
          <p:cNvPr name="Freeform 27" id="27"/>
          <p:cNvSpPr/>
          <p:nvPr/>
        </p:nvSpPr>
        <p:spPr>
          <a:xfrm flipH="false" flipV="false" rot="0">
            <a:off x="13687759" y="7250045"/>
            <a:ext cx="1909580" cy="2482453"/>
          </a:xfrm>
          <a:custGeom>
            <a:avLst/>
            <a:gdLst/>
            <a:ahLst/>
            <a:cxnLst/>
            <a:rect r="r" b="b" t="t" l="l"/>
            <a:pathLst>
              <a:path h="2482453" w="1909580">
                <a:moveTo>
                  <a:pt x="0" y="0"/>
                </a:moveTo>
                <a:lnTo>
                  <a:pt x="1909579" y="0"/>
                </a:lnTo>
                <a:lnTo>
                  <a:pt x="1909579" y="2482453"/>
                </a:lnTo>
                <a:lnTo>
                  <a:pt x="0" y="2482453"/>
                </a:lnTo>
                <a:lnTo>
                  <a:pt x="0" y="0"/>
                </a:lnTo>
                <a:close/>
              </a:path>
            </a:pathLst>
          </a:custGeom>
          <a:blipFill>
            <a:blip r:embed="rId10"/>
            <a:stretch>
              <a:fillRect l="0" t="0" r="0" b="0"/>
            </a:stretch>
          </a:blipFill>
        </p:spPr>
      </p:sp>
      <p:sp>
        <p:nvSpPr>
          <p:cNvPr name="Freeform 28" id="28"/>
          <p:cNvSpPr/>
          <p:nvPr/>
        </p:nvSpPr>
        <p:spPr>
          <a:xfrm flipH="false" flipV="false" rot="0">
            <a:off x="8582025" y="2121293"/>
            <a:ext cx="1581957" cy="2017261"/>
          </a:xfrm>
          <a:custGeom>
            <a:avLst/>
            <a:gdLst/>
            <a:ahLst/>
            <a:cxnLst/>
            <a:rect r="r" b="b" t="t" l="l"/>
            <a:pathLst>
              <a:path h="2017261" w="1581957">
                <a:moveTo>
                  <a:pt x="0" y="0"/>
                </a:moveTo>
                <a:lnTo>
                  <a:pt x="1581957" y="0"/>
                </a:lnTo>
                <a:lnTo>
                  <a:pt x="1581957" y="2017261"/>
                </a:lnTo>
                <a:lnTo>
                  <a:pt x="0" y="2017261"/>
                </a:lnTo>
                <a:lnTo>
                  <a:pt x="0" y="0"/>
                </a:lnTo>
                <a:close/>
              </a:path>
            </a:pathLst>
          </a:custGeom>
          <a:blipFill>
            <a:blip r:embed="rId11"/>
            <a:stretch>
              <a:fillRect l="0" t="0" r="0" b="0"/>
            </a:stretch>
          </a:blipFill>
        </p:spPr>
      </p:sp>
      <p:sp>
        <p:nvSpPr>
          <p:cNvPr name="Freeform 29" id="29"/>
          <p:cNvSpPr/>
          <p:nvPr/>
        </p:nvSpPr>
        <p:spPr>
          <a:xfrm flipH="false" flipV="false" rot="0">
            <a:off x="6572441" y="2121293"/>
            <a:ext cx="1582371" cy="2017261"/>
          </a:xfrm>
          <a:custGeom>
            <a:avLst/>
            <a:gdLst/>
            <a:ahLst/>
            <a:cxnLst/>
            <a:rect r="r" b="b" t="t" l="l"/>
            <a:pathLst>
              <a:path h="2017261" w="1582371">
                <a:moveTo>
                  <a:pt x="0" y="0"/>
                </a:moveTo>
                <a:lnTo>
                  <a:pt x="1582371" y="0"/>
                </a:lnTo>
                <a:lnTo>
                  <a:pt x="1582371" y="2017261"/>
                </a:lnTo>
                <a:lnTo>
                  <a:pt x="0" y="2017261"/>
                </a:lnTo>
                <a:lnTo>
                  <a:pt x="0" y="0"/>
                </a:lnTo>
                <a:close/>
              </a:path>
            </a:pathLst>
          </a:custGeom>
          <a:blipFill>
            <a:blip r:embed="rId12"/>
            <a:stretch>
              <a:fillRect l="0" t="0" r="0" b="0"/>
            </a:stretch>
          </a:blipFill>
        </p:spPr>
      </p:sp>
      <p:sp>
        <p:nvSpPr>
          <p:cNvPr name="Freeform 30" id="30"/>
          <p:cNvSpPr/>
          <p:nvPr/>
        </p:nvSpPr>
        <p:spPr>
          <a:xfrm flipH="false" flipV="false" rot="0">
            <a:off x="15930713" y="7250045"/>
            <a:ext cx="1884118" cy="2482453"/>
          </a:xfrm>
          <a:custGeom>
            <a:avLst/>
            <a:gdLst/>
            <a:ahLst/>
            <a:cxnLst/>
            <a:rect r="r" b="b" t="t" l="l"/>
            <a:pathLst>
              <a:path h="2482453" w="1884118">
                <a:moveTo>
                  <a:pt x="0" y="0"/>
                </a:moveTo>
                <a:lnTo>
                  <a:pt x="1884119" y="0"/>
                </a:lnTo>
                <a:lnTo>
                  <a:pt x="1884119" y="2482453"/>
                </a:lnTo>
                <a:lnTo>
                  <a:pt x="0" y="2482453"/>
                </a:lnTo>
                <a:lnTo>
                  <a:pt x="0" y="0"/>
                </a:lnTo>
                <a:close/>
              </a:path>
            </a:pathLst>
          </a:custGeom>
          <a:blipFill>
            <a:blip r:embed="rId13"/>
            <a:stretch>
              <a:fillRect l="0" t="0" r="0" b="0"/>
            </a:stretch>
          </a:blipFill>
        </p:spPr>
      </p:sp>
      <p:sp>
        <p:nvSpPr>
          <p:cNvPr name="Freeform 31" id="31"/>
          <p:cNvSpPr/>
          <p:nvPr/>
        </p:nvSpPr>
        <p:spPr>
          <a:xfrm flipH="false" flipV="false" rot="0">
            <a:off x="16366353" y="1606107"/>
            <a:ext cx="1748884" cy="1523817"/>
          </a:xfrm>
          <a:custGeom>
            <a:avLst/>
            <a:gdLst/>
            <a:ahLst/>
            <a:cxnLst/>
            <a:rect r="r" b="b" t="t" l="l"/>
            <a:pathLst>
              <a:path h="1523817" w="1748884">
                <a:moveTo>
                  <a:pt x="0" y="0"/>
                </a:moveTo>
                <a:lnTo>
                  <a:pt x="1748884" y="0"/>
                </a:lnTo>
                <a:lnTo>
                  <a:pt x="1748884" y="1523816"/>
                </a:lnTo>
                <a:lnTo>
                  <a:pt x="0" y="1523816"/>
                </a:lnTo>
                <a:lnTo>
                  <a:pt x="0" y="0"/>
                </a:lnTo>
                <a:close/>
              </a:path>
            </a:pathLst>
          </a:custGeom>
          <a:blipFill>
            <a:blip r:embed="rId14"/>
            <a:stretch>
              <a:fillRect l="0" t="0" r="0" b="0"/>
            </a:stretch>
          </a:blipFill>
        </p:spPr>
      </p:sp>
      <p:sp>
        <p:nvSpPr>
          <p:cNvPr name="Freeform 32" id="32"/>
          <p:cNvSpPr/>
          <p:nvPr/>
        </p:nvSpPr>
        <p:spPr>
          <a:xfrm flipH="false" flipV="false" rot="0">
            <a:off x="16403363" y="3351928"/>
            <a:ext cx="1711875" cy="1523113"/>
          </a:xfrm>
          <a:custGeom>
            <a:avLst/>
            <a:gdLst/>
            <a:ahLst/>
            <a:cxnLst/>
            <a:rect r="r" b="b" t="t" l="l"/>
            <a:pathLst>
              <a:path h="1523113" w="1711875">
                <a:moveTo>
                  <a:pt x="0" y="0"/>
                </a:moveTo>
                <a:lnTo>
                  <a:pt x="1711874" y="0"/>
                </a:lnTo>
                <a:lnTo>
                  <a:pt x="1711874" y="1523113"/>
                </a:lnTo>
                <a:lnTo>
                  <a:pt x="0" y="1523113"/>
                </a:lnTo>
                <a:lnTo>
                  <a:pt x="0" y="0"/>
                </a:lnTo>
                <a:close/>
              </a:path>
            </a:pathLst>
          </a:custGeom>
          <a:blipFill>
            <a:blip r:embed="rId15"/>
            <a:stretch>
              <a:fillRect l="0" t="0" r="0" b="0"/>
            </a:stretch>
          </a:blipFill>
        </p:spPr>
      </p:sp>
      <p:sp>
        <p:nvSpPr>
          <p:cNvPr name="Freeform 33" id="33"/>
          <p:cNvSpPr/>
          <p:nvPr/>
        </p:nvSpPr>
        <p:spPr>
          <a:xfrm flipH="false" flipV="false" rot="0">
            <a:off x="16402050" y="5056016"/>
            <a:ext cx="1732492" cy="1785917"/>
          </a:xfrm>
          <a:custGeom>
            <a:avLst/>
            <a:gdLst/>
            <a:ahLst/>
            <a:cxnLst/>
            <a:rect r="r" b="b" t="t" l="l"/>
            <a:pathLst>
              <a:path h="1785917" w="1732492">
                <a:moveTo>
                  <a:pt x="0" y="0"/>
                </a:moveTo>
                <a:lnTo>
                  <a:pt x="1732492" y="0"/>
                </a:lnTo>
                <a:lnTo>
                  <a:pt x="1732492" y="1785917"/>
                </a:lnTo>
                <a:lnTo>
                  <a:pt x="0" y="1785917"/>
                </a:lnTo>
                <a:lnTo>
                  <a:pt x="0" y="0"/>
                </a:lnTo>
                <a:close/>
              </a:path>
            </a:pathLst>
          </a:custGeom>
          <a:blipFill>
            <a:blip r:embed="rId16"/>
            <a:stretch>
              <a:fillRect l="0" t="0" r="0" b="0"/>
            </a:stretch>
          </a:blipFill>
        </p:spPr>
      </p:sp>
      <p:sp>
        <p:nvSpPr>
          <p:cNvPr name="TextBox 34" id="34"/>
          <p:cNvSpPr txBox="true"/>
          <p:nvPr/>
        </p:nvSpPr>
        <p:spPr>
          <a:xfrm rot="0">
            <a:off x="1853596" y="2006402"/>
            <a:ext cx="2419482" cy="1138326"/>
          </a:xfrm>
          <a:prstGeom prst="rect">
            <a:avLst/>
          </a:prstGeom>
        </p:spPr>
        <p:txBody>
          <a:bodyPr anchor="t" rtlCol="false" tIns="0" lIns="0" bIns="0" rIns="0">
            <a:spAutoFit/>
          </a:bodyPr>
          <a:lstStyle/>
          <a:p>
            <a:pPr algn="l">
              <a:lnSpc>
                <a:spcPts val="3366"/>
              </a:lnSpc>
            </a:pPr>
            <a:r>
              <a:rPr lang="en-US" sz="2404" u="sng">
                <a:solidFill>
                  <a:srgbClr val="000000"/>
                </a:solidFill>
                <a:latin typeface="Coming Soon"/>
                <a:ea typeface="Coming Soon"/>
                <a:cs typeface="Coming Soon"/>
                <a:sym typeface="Coming Soon"/>
              </a:rPr>
              <a:t>Everyday Maths</a:t>
            </a:r>
          </a:p>
          <a:p>
            <a:pPr algn="l">
              <a:lnSpc>
                <a:spcPts val="3366"/>
              </a:lnSpc>
            </a:pPr>
          </a:p>
          <a:p>
            <a:pPr algn="ctr">
              <a:lnSpc>
                <a:spcPts val="2398"/>
              </a:lnSpc>
              <a:spcBef>
                <a:spcPct val="0"/>
              </a:spcBef>
            </a:pPr>
          </a:p>
        </p:txBody>
      </p:sp>
      <p:sp>
        <p:nvSpPr>
          <p:cNvPr name="TextBox 35" id="35"/>
          <p:cNvSpPr txBox="true"/>
          <p:nvPr/>
        </p:nvSpPr>
        <p:spPr>
          <a:xfrm rot="0">
            <a:off x="732013" y="2498342"/>
            <a:ext cx="4662648" cy="6863164"/>
          </a:xfrm>
          <a:prstGeom prst="rect">
            <a:avLst/>
          </a:prstGeom>
        </p:spPr>
        <p:txBody>
          <a:bodyPr anchor="t" rtlCol="false" tIns="0" lIns="0" bIns="0" rIns="0">
            <a:spAutoFit/>
          </a:bodyPr>
          <a:lstStyle/>
          <a:p>
            <a:pPr algn="ctr">
              <a:lnSpc>
                <a:spcPts val="2865"/>
              </a:lnSpc>
            </a:pPr>
            <a:r>
              <a:rPr lang="en-US" sz="2046" u="sng">
                <a:solidFill>
                  <a:srgbClr val="000000"/>
                </a:solidFill>
                <a:latin typeface="Coming Soon"/>
                <a:ea typeface="Coming Soon"/>
                <a:cs typeface="Coming Soon"/>
                <a:sym typeface="Coming Soon"/>
              </a:rPr>
              <a:t>Follow a recipe</a:t>
            </a:r>
            <a:r>
              <a:rPr lang="en-US" sz="2046">
                <a:solidFill>
                  <a:srgbClr val="000000"/>
                </a:solidFill>
                <a:latin typeface="Coming Soon"/>
                <a:ea typeface="Coming Soon"/>
                <a:cs typeface="Coming Soon"/>
                <a:sym typeface="Coming Soon"/>
              </a:rPr>
              <a:t> - a great opportunity for maths talk, estimation, weight, time, halving or doubling quantities</a:t>
            </a:r>
          </a:p>
          <a:p>
            <a:pPr algn="ctr">
              <a:lnSpc>
                <a:spcPts val="2865"/>
              </a:lnSpc>
            </a:pPr>
            <a:r>
              <a:rPr lang="en-US" sz="2046" u="sng">
                <a:solidFill>
                  <a:srgbClr val="000000"/>
                </a:solidFill>
                <a:latin typeface="Coming Soon"/>
                <a:ea typeface="Coming Soon"/>
                <a:cs typeface="Coming Soon"/>
                <a:sym typeface="Coming Soon"/>
              </a:rPr>
              <a:t>Create a daily/weekly timetable</a:t>
            </a:r>
            <a:r>
              <a:rPr lang="en-US" sz="2046">
                <a:solidFill>
                  <a:srgbClr val="000000"/>
                </a:solidFill>
                <a:latin typeface="Coming Soon"/>
                <a:ea typeface="Coming Soon"/>
                <a:cs typeface="Coming Soon"/>
                <a:sym typeface="Coming Soon"/>
              </a:rPr>
              <a:t> - use pictures alongside analogue/digital clocks and words to match. A great opportunity to understand time passing and interval of time throughout a day</a:t>
            </a:r>
          </a:p>
          <a:p>
            <a:pPr algn="ctr">
              <a:lnSpc>
                <a:spcPts val="2865"/>
              </a:lnSpc>
            </a:pPr>
            <a:r>
              <a:rPr lang="en-US" sz="2046" u="sng">
                <a:solidFill>
                  <a:srgbClr val="000000"/>
                </a:solidFill>
                <a:latin typeface="Coming Soon"/>
                <a:ea typeface="Coming Soon"/>
                <a:cs typeface="Coming Soon"/>
                <a:sym typeface="Coming Soon"/>
              </a:rPr>
              <a:t>Shopping</a:t>
            </a:r>
            <a:r>
              <a:rPr lang="en-US" sz="2046">
                <a:solidFill>
                  <a:srgbClr val="000000"/>
                </a:solidFill>
                <a:latin typeface="Coming Soon"/>
                <a:ea typeface="Coming Soon"/>
                <a:cs typeface="Coming Soon"/>
                <a:sym typeface="Coming Soon"/>
              </a:rPr>
              <a:t> - An important opportunity to handle coins and notes, discuss the value, add amounts together, subitise amounts, subtract to find change, halve and quarter amounts</a:t>
            </a:r>
          </a:p>
          <a:p>
            <a:pPr algn="ctr">
              <a:lnSpc>
                <a:spcPts val="2865"/>
              </a:lnSpc>
              <a:spcBef>
                <a:spcPct val="0"/>
              </a:spcBef>
            </a:pPr>
            <a:r>
              <a:rPr lang="en-US" sz="2046" u="sng">
                <a:solidFill>
                  <a:srgbClr val="000000"/>
                </a:solidFill>
                <a:latin typeface="Coming Soon"/>
                <a:ea typeface="Coming Soon"/>
                <a:cs typeface="Coming Soon"/>
                <a:sym typeface="Coming Soon"/>
              </a:rPr>
              <a:t>Discuss the weather forecast</a:t>
            </a:r>
            <a:r>
              <a:rPr lang="en-US" sz="2046">
                <a:solidFill>
                  <a:srgbClr val="000000"/>
                </a:solidFill>
                <a:latin typeface="Coming Soon"/>
                <a:ea typeface="Coming Soon"/>
                <a:cs typeface="Coming Soon"/>
                <a:sym typeface="Coming Soon"/>
              </a:rPr>
              <a:t> - create charts across a set amount of time, read numbers on thermometers, discuss whether the temperature is higher or lower than the previous day.</a:t>
            </a:r>
          </a:p>
        </p:txBody>
      </p:sp>
      <p:sp>
        <p:nvSpPr>
          <p:cNvPr name="TextBox 36" id="36"/>
          <p:cNvSpPr txBox="true"/>
          <p:nvPr/>
        </p:nvSpPr>
        <p:spPr>
          <a:xfrm rot="0">
            <a:off x="7372284" y="4639898"/>
            <a:ext cx="2419482" cy="1138326"/>
          </a:xfrm>
          <a:prstGeom prst="rect">
            <a:avLst/>
          </a:prstGeom>
        </p:spPr>
        <p:txBody>
          <a:bodyPr anchor="t" rtlCol="false" tIns="0" lIns="0" bIns="0" rIns="0">
            <a:spAutoFit/>
          </a:bodyPr>
          <a:lstStyle/>
          <a:p>
            <a:pPr algn="l">
              <a:lnSpc>
                <a:spcPts val="3366"/>
              </a:lnSpc>
            </a:pPr>
            <a:r>
              <a:rPr lang="en-US" sz="2404" u="sng">
                <a:solidFill>
                  <a:srgbClr val="000000"/>
                </a:solidFill>
                <a:latin typeface="Coming Soon"/>
                <a:ea typeface="Coming Soon"/>
                <a:cs typeface="Coming Soon"/>
                <a:sym typeface="Coming Soon"/>
              </a:rPr>
              <a:t>Maths Outside</a:t>
            </a:r>
          </a:p>
          <a:p>
            <a:pPr algn="l">
              <a:lnSpc>
                <a:spcPts val="3366"/>
              </a:lnSpc>
            </a:pPr>
          </a:p>
          <a:p>
            <a:pPr algn="ctr">
              <a:lnSpc>
                <a:spcPts val="2398"/>
              </a:lnSpc>
              <a:spcBef>
                <a:spcPct val="0"/>
              </a:spcBef>
            </a:pPr>
          </a:p>
        </p:txBody>
      </p:sp>
      <p:sp>
        <p:nvSpPr>
          <p:cNvPr name="TextBox 37" id="37"/>
          <p:cNvSpPr txBox="true"/>
          <p:nvPr/>
        </p:nvSpPr>
        <p:spPr>
          <a:xfrm rot="0">
            <a:off x="12573807" y="2006402"/>
            <a:ext cx="2419482" cy="415290"/>
          </a:xfrm>
          <a:prstGeom prst="rect">
            <a:avLst/>
          </a:prstGeom>
        </p:spPr>
        <p:txBody>
          <a:bodyPr anchor="t" rtlCol="false" tIns="0" lIns="0" bIns="0" rIns="0">
            <a:spAutoFit/>
          </a:bodyPr>
          <a:lstStyle/>
          <a:p>
            <a:pPr algn="ctr">
              <a:lnSpc>
                <a:spcPts val="3359"/>
              </a:lnSpc>
              <a:spcBef>
                <a:spcPct val="0"/>
              </a:spcBef>
            </a:pPr>
            <a:r>
              <a:rPr lang="en-US" sz="2400" u="sng">
                <a:solidFill>
                  <a:srgbClr val="000000"/>
                </a:solidFill>
                <a:latin typeface="Coming Soon"/>
                <a:ea typeface="Coming Soon"/>
                <a:cs typeface="Coming Soon"/>
                <a:sym typeface="Coming Soon"/>
              </a:rPr>
              <a:t>Games</a:t>
            </a:r>
          </a:p>
        </p:txBody>
      </p:sp>
      <p:sp>
        <p:nvSpPr>
          <p:cNvPr name="TextBox 38" id="38"/>
          <p:cNvSpPr txBox="true"/>
          <p:nvPr/>
        </p:nvSpPr>
        <p:spPr>
          <a:xfrm rot="0">
            <a:off x="11342217" y="2504043"/>
            <a:ext cx="4662648" cy="4329514"/>
          </a:xfrm>
          <a:prstGeom prst="rect">
            <a:avLst/>
          </a:prstGeom>
        </p:spPr>
        <p:txBody>
          <a:bodyPr anchor="t" rtlCol="false" tIns="0" lIns="0" bIns="0" rIns="0">
            <a:spAutoFit/>
          </a:bodyPr>
          <a:lstStyle/>
          <a:p>
            <a:pPr algn="ctr">
              <a:lnSpc>
                <a:spcPts val="2865"/>
              </a:lnSpc>
            </a:pPr>
            <a:r>
              <a:rPr lang="en-US" sz="2046">
                <a:solidFill>
                  <a:srgbClr val="000000"/>
                </a:solidFill>
                <a:latin typeface="Coming Soon"/>
                <a:ea typeface="Coming Soon"/>
                <a:cs typeface="Coming Soon"/>
                <a:sym typeface="Coming Soon"/>
              </a:rPr>
              <a:t>Snakes and Ladders</a:t>
            </a:r>
          </a:p>
          <a:p>
            <a:pPr algn="ctr">
              <a:lnSpc>
                <a:spcPts val="2865"/>
              </a:lnSpc>
            </a:pPr>
            <a:r>
              <a:rPr lang="en-US" sz="2046">
                <a:solidFill>
                  <a:srgbClr val="000000"/>
                </a:solidFill>
                <a:latin typeface="Coming Soon"/>
                <a:ea typeface="Coming Soon"/>
                <a:cs typeface="Coming Soon"/>
                <a:sym typeface="Coming Soon"/>
              </a:rPr>
              <a:t>Dice Games</a:t>
            </a:r>
          </a:p>
          <a:p>
            <a:pPr algn="ctr">
              <a:lnSpc>
                <a:spcPts val="2865"/>
              </a:lnSpc>
            </a:pPr>
            <a:r>
              <a:rPr lang="en-US" sz="2046">
                <a:solidFill>
                  <a:srgbClr val="000000"/>
                </a:solidFill>
                <a:latin typeface="Coming Soon"/>
                <a:ea typeface="Coming Soon"/>
                <a:cs typeface="Coming Soon"/>
                <a:sym typeface="Coming Soon"/>
              </a:rPr>
              <a:t>Find numbers in newspapers and magazines</a:t>
            </a:r>
          </a:p>
          <a:p>
            <a:pPr algn="ctr">
              <a:lnSpc>
                <a:spcPts val="2865"/>
              </a:lnSpc>
            </a:pPr>
            <a:r>
              <a:rPr lang="en-US" sz="2046">
                <a:solidFill>
                  <a:srgbClr val="000000"/>
                </a:solidFill>
                <a:latin typeface="Coming Soon"/>
                <a:ea typeface="Coming Soon"/>
                <a:cs typeface="Coming Soon"/>
                <a:sym typeface="Coming Soon"/>
              </a:rPr>
              <a:t>Bingo</a:t>
            </a:r>
          </a:p>
          <a:p>
            <a:pPr algn="ctr">
              <a:lnSpc>
                <a:spcPts val="2865"/>
              </a:lnSpc>
            </a:pPr>
            <a:r>
              <a:rPr lang="en-US" sz="2046">
                <a:solidFill>
                  <a:srgbClr val="000000"/>
                </a:solidFill>
                <a:latin typeface="Coming Soon"/>
                <a:ea typeface="Coming Soon"/>
                <a:cs typeface="Coming Soon"/>
                <a:sym typeface="Coming Soon"/>
              </a:rPr>
              <a:t>Guess my shape</a:t>
            </a:r>
          </a:p>
          <a:p>
            <a:pPr algn="ctr">
              <a:lnSpc>
                <a:spcPts val="2865"/>
              </a:lnSpc>
            </a:pPr>
            <a:r>
              <a:rPr lang="en-US" sz="2046">
                <a:solidFill>
                  <a:srgbClr val="000000"/>
                </a:solidFill>
                <a:latin typeface="Coming Soon"/>
                <a:ea typeface="Coming Soon"/>
                <a:cs typeface="Coming Soon"/>
                <a:sym typeface="Coming Soon"/>
              </a:rPr>
              <a:t>How long does it take to....?</a:t>
            </a:r>
          </a:p>
          <a:p>
            <a:pPr algn="ctr">
              <a:lnSpc>
                <a:spcPts val="2865"/>
              </a:lnSpc>
            </a:pPr>
            <a:r>
              <a:rPr lang="en-US" sz="2046">
                <a:solidFill>
                  <a:srgbClr val="000000"/>
                </a:solidFill>
                <a:latin typeface="Coming Soon"/>
                <a:ea typeface="Coming Soon"/>
                <a:cs typeface="Coming Soon"/>
                <a:sym typeface="Coming Soon"/>
              </a:rPr>
              <a:t>Number of the week</a:t>
            </a:r>
          </a:p>
          <a:p>
            <a:pPr algn="ctr">
              <a:lnSpc>
                <a:spcPts val="2865"/>
              </a:lnSpc>
            </a:pPr>
            <a:r>
              <a:rPr lang="en-US" sz="2046">
                <a:solidFill>
                  <a:srgbClr val="000000"/>
                </a:solidFill>
                <a:latin typeface="Coming Soon"/>
                <a:ea typeface="Coming Soon"/>
                <a:cs typeface="Coming Soon"/>
                <a:sym typeface="Coming Soon"/>
              </a:rPr>
              <a:t>Shape of the week</a:t>
            </a:r>
          </a:p>
          <a:p>
            <a:pPr algn="ctr">
              <a:lnSpc>
                <a:spcPts val="2865"/>
              </a:lnSpc>
            </a:pPr>
            <a:r>
              <a:rPr lang="en-US" sz="2046">
                <a:solidFill>
                  <a:srgbClr val="000000"/>
                </a:solidFill>
                <a:latin typeface="Coming Soon"/>
                <a:ea typeface="Coming Soon"/>
                <a:cs typeface="Coming Soon"/>
                <a:sym typeface="Coming Soon"/>
              </a:rPr>
              <a:t>Hopscotch and Skittles</a:t>
            </a:r>
          </a:p>
          <a:p>
            <a:pPr algn="ctr">
              <a:lnSpc>
                <a:spcPts val="2865"/>
              </a:lnSpc>
            </a:pPr>
            <a:r>
              <a:rPr lang="en-US" sz="2046">
                <a:solidFill>
                  <a:srgbClr val="000000"/>
                </a:solidFill>
                <a:latin typeface="Coming Soon"/>
                <a:ea typeface="Coming Soon"/>
                <a:cs typeface="Coming Soon"/>
                <a:sym typeface="Coming Soon"/>
              </a:rPr>
              <a:t>Count, count, count!</a:t>
            </a:r>
          </a:p>
          <a:p>
            <a:pPr algn="ctr">
              <a:lnSpc>
                <a:spcPts val="2865"/>
              </a:lnSpc>
              <a:spcBef>
                <a:spcPct val="0"/>
              </a:spcBef>
            </a:pPr>
            <a:r>
              <a:rPr lang="en-US" sz="2046">
                <a:solidFill>
                  <a:srgbClr val="000000"/>
                </a:solidFill>
                <a:latin typeface="Coming Soon"/>
                <a:ea typeface="Coming Soon"/>
                <a:cs typeface="Coming Soon"/>
                <a:sym typeface="Coming Soon"/>
              </a:rPr>
              <a:t>Books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2032030" y="-454040"/>
            <a:ext cx="22352060" cy="11195080"/>
            <a:chOff x="0" y="0"/>
            <a:chExt cx="29802747" cy="14926774"/>
          </a:xfrm>
        </p:grpSpPr>
        <p:sp>
          <p:nvSpPr>
            <p:cNvPr name="Freeform 3" id="3"/>
            <p:cNvSpPr/>
            <p:nvPr/>
          </p:nvSpPr>
          <p:spPr>
            <a:xfrm flipH="false" flipV="false" rot="-5400000">
              <a:off x="14875974" y="0"/>
              <a:ext cx="14926774" cy="14926774"/>
            </a:xfrm>
            <a:custGeom>
              <a:avLst/>
              <a:gdLst/>
              <a:ahLst/>
              <a:cxnLst/>
              <a:rect r="r" b="b" t="t" l="l"/>
              <a:pathLst>
                <a:path h="14926774" w="14926774">
                  <a:moveTo>
                    <a:pt x="0" y="0"/>
                  </a:moveTo>
                  <a:lnTo>
                    <a:pt x="14926773" y="0"/>
                  </a:lnTo>
                  <a:lnTo>
                    <a:pt x="14926773"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0" y="0"/>
              <a:ext cx="14926774" cy="14926774"/>
            </a:xfrm>
            <a:custGeom>
              <a:avLst/>
              <a:gdLst/>
              <a:ahLst/>
              <a:cxnLst/>
              <a:rect r="r" b="b" t="t" l="l"/>
              <a:pathLst>
                <a:path h="14926774" w="14926774">
                  <a:moveTo>
                    <a:pt x="0" y="0"/>
                  </a:moveTo>
                  <a:lnTo>
                    <a:pt x="14926774" y="0"/>
                  </a:lnTo>
                  <a:lnTo>
                    <a:pt x="14926774" y="14926774"/>
                  </a:lnTo>
                  <a:lnTo>
                    <a:pt x="0" y="1492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273272" y="1488242"/>
            <a:ext cx="15741457" cy="7310516"/>
            <a:chOff x="0" y="0"/>
            <a:chExt cx="4145898" cy="1925403"/>
          </a:xfrm>
        </p:grpSpPr>
        <p:sp>
          <p:nvSpPr>
            <p:cNvPr name="Freeform 6" id="6"/>
            <p:cNvSpPr/>
            <p:nvPr/>
          </p:nvSpPr>
          <p:spPr>
            <a:xfrm flipH="false" flipV="false" rot="0">
              <a:off x="0" y="0"/>
              <a:ext cx="4145898" cy="1925403"/>
            </a:xfrm>
            <a:custGeom>
              <a:avLst/>
              <a:gdLst/>
              <a:ahLst/>
              <a:cxnLst/>
              <a:rect r="r" b="b" t="t" l="l"/>
              <a:pathLst>
                <a:path h="1925403" w="4145898">
                  <a:moveTo>
                    <a:pt x="14263" y="0"/>
                  </a:moveTo>
                  <a:lnTo>
                    <a:pt x="4131635" y="0"/>
                  </a:lnTo>
                  <a:cubicBezTo>
                    <a:pt x="4139512" y="0"/>
                    <a:pt x="4145898" y="6386"/>
                    <a:pt x="4145898" y="14263"/>
                  </a:cubicBezTo>
                  <a:lnTo>
                    <a:pt x="4145898" y="1911141"/>
                  </a:lnTo>
                  <a:cubicBezTo>
                    <a:pt x="4145898" y="1914923"/>
                    <a:pt x="4144395" y="1918551"/>
                    <a:pt x="4141721" y="1921226"/>
                  </a:cubicBezTo>
                  <a:cubicBezTo>
                    <a:pt x="4139046" y="1923901"/>
                    <a:pt x="4135418" y="1925403"/>
                    <a:pt x="4131635" y="1925403"/>
                  </a:cubicBezTo>
                  <a:lnTo>
                    <a:pt x="14263" y="1925403"/>
                  </a:lnTo>
                  <a:cubicBezTo>
                    <a:pt x="10480" y="1925403"/>
                    <a:pt x="6852" y="1923901"/>
                    <a:pt x="4177" y="1921226"/>
                  </a:cubicBezTo>
                  <a:cubicBezTo>
                    <a:pt x="1503" y="1918551"/>
                    <a:pt x="0" y="1914923"/>
                    <a:pt x="0" y="1911141"/>
                  </a:cubicBezTo>
                  <a:lnTo>
                    <a:pt x="0" y="14263"/>
                  </a:lnTo>
                  <a:cubicBezTo>
                    <a:pt x="0" y="10480"/>
                    <a:pt x="1503" y="6852"/>
                    <a:pt x="4177" y="4177"/>
                  </a:cubicBezTo>
                  <a:cubicBezTo>
                    <a:pt x="6852" y="1503"/>
                    <a:pt x="10480" y="0"/>
                    <a:pt x="14263"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4145898" cy="1963503"/>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1179608">
            <a:off x="-31783" y="2109683"/>
            <a:ext cx="1601231" cy="2361064"/>
          </a:xfrm>
          <a:custGeom>
            <a:avLst/>
            <a:gdLst/>
            <a:ahLst/>
            <a:cxnLst/>
            <a:rect r="r" b="b" t="t" l="l"/>
            <a:pathLst>
              <a:path h="2361064" w="1601231">
                <a:moveTo>
                  <a:pt x="0" y="0"/>
                </a:moveTo>
                <a:lnTo>
                  <a:pt x="1601230" y="0"/>
                </a:lnTo>
                <a:lnTo>
                  <a:pt x="1601230" y="2361064"/>
                </a:lnTo>
                <a:lnTo>
                  <a:pt x="0" y="23610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937205">
            <a:off x="165690" y="7641062"/>
            <a:ext cx="1726020" cy="2315392"/>
          </a:xfrm>
          <a:custGeom>
            <a:avLst/>
            <a:gdLst/>
            <a:ahLst/>
            <a:cxnLst/>
            <a:rect r="r" b="b" t="t" l="l"/>
            <a:pathLst>
              <a:path h="2315392" w="1726020">
                <a:moveTo>
                  <a:pt x="0" y="0"/>
                </a:moveTo>
                <a:lnTo>
                  <a:pt x="1726020" y="0"/>
                </a:lnTo>
                <a:lnTo>
                  <a:pt x="1726020" y="2315392"/>
                </a:lnTo>
                <a:lnTo>
                  <a:pt x="0" y="231539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60448">
            <a:off x="5826827" y="8241833"/>
            <a:ext cx="1595832" cy="2262133"/>
          </a:xfrm>
          <a:custGeom>
            <a:avLst/>
            <a:gdLst/>
            <a:ahLst/>
            <a:cxnLst/>
            <a:rect r="r" b="b" t="t" l="l"/>
            <a:pathLst>
              <a:path h="2262133" w="1595832">
                <a:moveTo>
                  <a:pt x="0" y="0"/>
                </a:moveTo>
                <a:lnTo>
                  <a:pt x="1595833" y="0"/>
                </a:lnTo>
                <a:lnTo>
                  <a:pt x="1595833" y="2262133"/>
                </a:lnTo>
                <a:lnTo>
                  <a:pt x="0" y="22621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441563">
            <a:off x="11935615" y="8229600"/>
            <a:ext cx="1909624" cy="2288221"/>
          </a:xfrm>
          <a:custGeom>
            <a:avLst/>
            <a:gdLst/>
            <a:ahLst/>
            <a:cxnLst/>
            <a:rect r="r" b="b" t="t" l="l"/>
            <a:pathLst>
              <a:path h="2288221" w="1909624">
                <a:moveTo>
                  <a:pt x="0" y="0"/>
                </a:moveTo>
                <a:lnTo>
                  <a:pt x="1909624" y="0"/>
                </a:lnTo>
                <a:lnTo>
                  <a:pt x="1909624" y="2288221"/>
                </a:lnTo>
                <a:lnTo>
                  <a:pt x="0" y="228822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875697">
            <a:off x="16888773" y="6399337"/>
            <a:ext cx="1697776" cy="2450858"/>
          </a:xfrm>
          <a:custGeom>
            <a:avLst/>
            <a:gdLst/>
            <a:ahLst/>
            <a:cxnLst/>
            <a:rect r="r" b="b" t="t" l="l"/>
            <a:pathLst>
              <a:path h="2450858" w="1697776">
                <a:moveTo>
                  <a:pt x="0" y="0"/>
                </a:moveTo>
                <a:lnTo>
                  <a:pt x="1697776" y="0"/>
                </a:lnTo>
                <a:lnTo>
                  <a:pt x="1697776" y="2450858"/>
                </a:lnTo>
                <a:lnTo>
                  <a:pt x="0" y="245085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1381185">
            <a:off x="16249750" y="171617"/>
            <a:ext cx="1761264" cy="2368447"/>
          </a:xfrm>
          <a:custGeom>
            <a:avLst/>
            <a:gdLst/>
            <a:ahLst/>
            <a:cxnLst/>
            <a:rect r="r" b="b" t="t" l="l"/>
            <a:pathLst>
              <a:path h="2368447" w="1761264">
                <a:moveTo>
                  <a:pt x="0" y="0"/>
                </a:moveTo>
                <a:lnTo>
                  <a:pt x="1761263" y="0"/>
                </a:lnTo>
                <a:lnTo>
                  <a:pt x="1761263" y="2368448"/>
                </a:lnTo>
                <a:lnTo>
                  <a:pt x="0" y="236844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814235">
            <a:off x="11029412" y="-194797"/>
            <a:ext cx="1535032" cy="2215926"/>
          </a:xfrm>
          <a:custGeom>
            <a:avLst/>
            <a:gdLst/>
            <a:ahLst/>
            <a:cxnLst/>
            <a:rect r="r" b="b" t="t" l="l"/>
            <a:pathLst>
              <a:path h="2215926" w="1535032">
                <a:moveTo>
                  <a:pt x="0" y="0"/>
                </a:moveTo>
                <a:lnTo>
                  <a:pt x="1535033" y="0"/>
                </a:lnTo>
                <a:lnTo>
                  <a:pt x="1535033" y="2215926"/>
                </a:lnTo>
                <a:lnTo>
                  <a:pt x="0" y="221592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5" id="15"/>
          <p:cNvSpPr/>
          <p:nvPr/>
        </p:nvSpPr>
        <p:spPr>
          <a:xfrm flipH="false" flipV="false" rot="0">
            <a:off x="4673014" y="-405236"/>
            <a:ext cx="1687393" cy="2314379"/>
          </a:xfrm>
          <a:custGeom>
            <a:avLst/>
            <a:gdLst/>
            <a:ahLst/>
            <a:cxnLst/>
            <a:rect r="r" b="b" t="t" l="l"/>
            <a:pathLst>
              <a:path h="2314379" w="1687393">
                <a:moveTo>
                  <a:pt x="0" y="0"/>
                </a:moveTo>
                <a:lnTo>
                  <a:pt x="1687393" y="0"/>
                </a:lnTo>
                <a:lnTo>
                  <a:pt x="1687393" y="2314379"/>
                </a:lnTo>
                <a:lnTo>
                  <a:pt x="0" y="231437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6" id="16"/>
          <p:cNvSpPr txBox="true"/>
          <p:nvPr/>
        </p:nvSpPr>
        <p:spPr>
          <a:xfrm rot="0">
            <a:off x="3978076" y="4303632"/>
            <a:ext cx="11318264" cy="1727201"/>
          </a:xfrm>
          <a:prstGeom prst="rect">
            <a:avLst/>
          </a:prstGeom>
        </p:spPr>
        <p:txBody>
          <a:bodyPr anchor="t" rtlCol="false" tIns="0" lIns="0" bIns="0" rIns="0">
            <a:spAutoFit/>
          </a:bodyPr>
          <a:lstStyle/>
          <a:p>
            <a:pPr algn="ctr" marL="0" indent="0" lvl="0">
              <a:lnSpc>
                <a:spcPts val="13999"/>
              </a:lnSpc>
              <a:spcBef>
                <a:spcPct val="0"/>
              </a:spcBef>
            </a:pPr>
            <a:r>
              <a:rPr lang="en-US" sz="9999" u="none">
                <a:solidFill>
                  <a:srgbClr val="000000"/>
                </a:solidFill>
                <a:latin typeface="Coming Soon"/>
                <a:ea typeface="Coming Soon"/>
                <a:cs typeface="Coming Soon"/>
                <a:sym typeface="Coming Soon"/>
              </a:rPr>
              <a:t>Any Questions?</a:t>
            </a:r>
          </a:p>
        </p:txBody>
      </p:sp>
      <p:sp>
        <p:nvSpPr>
          <p:cNvPr name="TextBox 17" id="17"/>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25</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9397470" y="3299523"/>
            <a:ext cx="6879200" cy="6665929"/>
            <a:chOff x="0" y="0"/>
            <a:chExt cx="1811806" cy="1755636"/>
          </a:xfrm>
        </p:grpSpPr>
        <p:sp>
          <p:nvSpPr>
            <p:cNvPr name="Freeform 3" id="3"/>
            <p:cNvSpPr/>
            <p:nvPr/>
          </p:nvSpPr>
          <p:spPr>
            <a:xfrm flipH="false" flipV="false" rot="0">
              <a:off x="0" y="0"/>
              <a:ext cx="1811806" cy="1755636"/>
            </a:xfrm>
            <a:custGeom>
              <a:avLst/>
              <a:gdLst/>
              <a:ahLst/>
              <a:cxnLst/>
              <a:rect r="r" b="b" t="t" l="l"/>
              <a:pathLst>
                <a:path h="1755636" w="1811806">
                  <a:moveTo>
                    <a:pt x="32637" y="0"/>
                  </a:moveTo>
                  <a:lnTo>
                    <a:pt x="1779169" y="0"/>
                  </a:lnTo>
                  <a:cubicBezTo>
                    <a:pt x="1797194" y="0"/>
                    <a:pt x="1811806" y="14612"/>
                    <a:pt x="1811806" y="32637"/>
                  </a:cubicBezTo>
                  <a:lnTo>
                    <a:pt x="1811806" y="1722999"/>
                  </a:lnTo>
                  <a:cubicBezTo>
                    <a:pt x="1811806" y="1741024"/>
                    <a:pt x="1797194" y="1755636"/>
                    <a:pt x="1779169" y="1755636"/>
                  </a:cubicBezTo>
                  <a:lnTo>
                    <a:pt x="32637" y="1755636"/>
                  </a:lnTo>
                  <a:cubicBezTo>
                    <a:pt x="14612" y="1755636"/>
                    <a:pt x="0" y="1741024"/>
                    <a:pt x="0" y="1722999"/>
                  </a:cubicBezTo>
                  <a:lnTo>
                    <a:pt x="0" y="32637"/>
                  </a:lnTo>
                  <a:cubicBezTo>
                    <a:pt x="0" y="14612"/>
                    <a:pt x="14612" y="0"/>
                    <a:pt x="32637" y="0"/>
                  </a:cubicBezTo>
                  <a:close/>
                </a:path>
              </a:pathLst>
            </a:custGeom>
            <a:solidFill>
              <a:srgbClr val="F5F4FF"/>
            </a:solidFill>
            <a:ln w="38100" cap="rnd">
              <a:solidFill>
                <a:srgbClr val="000000"/>
              </a:solidFill>
              <a:prstDash val="solid"/>
              <a:round/>
            </a:ln>
          </p:spPr>
        </p:sp>
        <p:sp>
          <p:nvSpPr>
            <p:cNvPr name="TextBox 4" id="4"/>
            <p:cNvSpPr txBox="true"/>
            <p:nvPr/>
          </p:nvSpPr>
          <p:spPr>
            <a:xfrm>
              <a:off x="0" y="-38100"/>
              <a:ext cx="1811806" cy="179373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011330" y="3299523"/>
            <a:ext cx="6879200" cy="6665929"/>
            <a:chOff x="0" y="0"/>
            <a:chExt cx="1811806" cy="1755636"/>
          </a:xfrm>
        </p:grpSpPr>
        <p:sp>
          <p:nvSpPr>
            <p:cNvPr name="Freeform 6" id="6"/>
            <p:cNvSpPr/>
            <p:nvPr/>
          </p:nvSpPr>
          <p:spPr>
            <a:xfrm flipH="false" flipV="false" rot="0">
              <a:off x="0" y="0"/>
              <a:ext cx="1811806" cy="1755636"/>
            </a:xfrm>
            <a:custGeom>
              <a:avLst/>
              <a:gdLst/>
              <a:ahLst/>
              <a:cxnLst/>
              <a:rect r="r" b="b" t="t" l="l"/>
              <a:pathLst>
                <a:path h="1755636" w="1811806">
                  <a:moveTo>
                    <a:pt x="32637" y="0"/>
                  </a:moveTo>
                  <a:lnTo>
                    <a:pt x="1779169" y="0"/>
                  </a:lnTo>
                  <a:cubicBezTo>
                    <a:pt x="1797194" y="0"/>
                    <a:pt x="1811806" y="14612"/>
                    <a:pt x="1811806" y="32637"/>
                  </a:cubicBezTo>
                  <a:lnTo>
                    <a:pt x="1811806" y="1722999"/>
                  </a:lnTo>
                  <a:cubicBezTo>
                    <a:pt x="1811806" y="1741024"/>
                    <a:pt x="1797194" y="1755636"/>
                    <a:pt x="1779169" y="1755636"/>
                  </a:cubicBezTo>
                  <a:lnTo>
                    <a:pt x="32637" y="1755636"/>
                  </a:lnTo>
                  <a:cubicBezTo>
                    <a:pt x="14612" y="1755636"/>
                    <a:pt x="0" y="1741024"/>
                    <a:pt x="0" y="1722999"/>
                  </a:cubicBezTo>
                  <a:lnTo>
                    <a:pt x="0" y="32637"/>
                  </a:lnTo>
                  <a:cubicBezTo>
                    <a:pt x="0" y="14612"/>
                    <a:pt x="14612" y="0"/>
                    <a:pt x="32637"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1811806" cy="1793736"/>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799113">
            <a:off x="15635814" y="1679027"/>
            <a:ext cx="2309944" cy="3240993"/>
          </a:xfrm>
          <a:custGeom>
            <a:avLst/>
            <a:gdLst/>
            <a:ahLst/>
            <a:cxnLst/>
            <a:rect r="r" b="b" t="t" l="l"/>
            <a:pathLst>
              <a:path h="3240993" w="2309944">
                <a:moveTo>
                  <a:pt x="0" y="0"/>
                </a:moveTo>
                <a:lnTo>
                  <a:pt x="2309944" y="0"/>
                </a:lnTo>
                <a:lnTo>
                  <a:pt x="2309944" y="3240993"/>
                </a:lnTo>
                <a:lnTo>
                  <a:pt x="0" y="32409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564315" y="3434650"/>
            <a:ext cx="8065630" cy="1027176"/>
          </a:xfrm>
          <a:prstGeom prst="rect">
            <a:avLst/>
          </a:prstGeom>
        </p:spPr>
        <p:txBody>
          <a:bodyPr anchor="t" rtlCol="false" tIns="0" lIns="0" bIns="0" rIns="0">
            <a:spAutoFit/>
          </a:bodyPr>
          <a:lstStyle/>
          <a:p>
            <a:pPr algn="ctr">
              <a:lnSpc>
                <a:spcPts val="4032"/>
              </a:lnSpc>
            </a:pPr>
            <a:r>
              <a:rPr lang="en-US" sz="3600" u="sng">
                <a:solidFill>
                  <a:srgbClr val="000000"/>
                </a:solidFill>
                <a:latin typeface="Coming Soon"/>
                <a:ea typeface="Coming Soon"/>
                <a:cs typeface="Coming Soon"/>
                <a:sym typeface="Coming Soon"/>
              </a:rPr>
              <a:t>EYFS</a:t>
            </a:r>
          </a:p>
          <a:p>
            <a:pPr algn="ctr" marL="0" indent="0" lvl="1">
              <a:lnSpc>
                <a:spcPts val="4032"/>
              </a:lnSpc>
            </a:pPr>
            <a:r>
              <a:rPr lang="en-US" sz="3600">
                <a:solidFill>
                  <a:srgbClr val="000000"/>
                </a:solidFill>
                <a:latin typeface="Coming Soon"/>
                <a:ea typeface="Coming Soon"/>
                <a:cs typeface="Coming Soon"/>
                <a:sym typeface="Coming Soon"/>
              </a:rPr>
              <a:t>Nursery and Reception</a:t>
            </a:r>
            <a:r>
              <a:rPr lang="en-US" sz="3600">
                <a:solidFill>
                  <a:srgbClr val="000000"/>
                </a:solidFill>
                <a:latin typeface="Coming Soon"/>
                <a:ea typeface="Coming Soon"/>
                <a:cs typeface="Coming Soon"/>
                <a:sym typeface="Coming Soon"/>
              </a:rPr>
              <a:t> </a:t>
            </a:r>
          </a:p>
        </p:txBody>
      </p:sp>
      <p:sp>
        <p:nvSpPr>
          <p:cNvPr name="TextBox 10" id="10"/>
          <p:cNvSpPr txBox="true"/>
          <p:nvPr/>
        </p:nvSpPr>
        <p:spPr>
          <a:xfrm rot="0">
            <a:off x="2059912" y="295436"/>
            <a:ext cx="14168175" cy="2806699"/>
          </a:xfrm>
          <a:prstGeom prst="rect">
            <a:avLst/>
          </a:prstGeom>
        </p:spPr>
        <p:txBody>
          <a:bodyPr anchor="t" rtlCol="false" tIns="0" lIns="0" bIns="0" rIns="0">
            <a:spAutoFit/>
          </a:bodyPr>
          <a:lstStyle/>
          <a:p>
            <a:pPr algn="ctr" marL="0" indent="0" lvl="0">
              <a:lnSpc>
                <a:spcPts val="11200"/>
              </a:lnSpc>
              <a:spcBef>
                <a:spcPct val="0"/>
              </a:spcBef>
            </a:pPr>
            <a:r>
              <a:rPr lang="en-US" sz="8000">
                <a:solidFill>
                  <a:srgbClr val="000000"/>
                </a:solidFill>
                <a:latin typeface="Coming Soon"/>
                <a:ea typeface="Coming Soon"/>
                <a:cs typeface="Coming Soon"/>
                <a:sym typeface="Coming Soon"/>
              </a:rPr>
              <a:t>How is Mathematics taught at Kings Furlong Infants?</a:t>
            </a:r>
          </a:p>
        </p:txBody>
      </p:sp>
      <p:sp>
        <p:nvSpPr>
          <p:cNvPr name="TextBox 11" id="11"/>
          <p:cNvSpPr txBox="true"/>
          <p:nvPr/>
        </p:nvSpPr>
        <p:spPr>
          <a:xfrm rot="0">
            <a:off x="1834420" y="4375548"/>
            <a:ext cx="6939872" cy="5189854"/>
          </a:xfrm>
          <a:prstGeom prst="rect">
            <a:avLst/>
          </a:prstGeom>
        </p:spPr>
        <p:txBody>
          <a:bodyPr anchor="t" rtlCol="false" tIns="0" lIns="0" bIns="0" rIns="0">
            <a:spAutoFit/>
          </a:bodyPr>
          <a:lstStyle/>
          <a:p>
            <a:pPr algn="l" marL="496579" indent="-248289" lvl="1">
              <a:lnSpc>
                <a:spcPts val="3220"/>
              </a:lnSpc>
              <a:buFont typeface="Arial"/>
              <a:buChar char="•"/>
            </a:pPr>
            <a:r>
              <a:rPr lang="en-US" sz="2300">
                <a:solidFill>
                  <a:srgbClr val="000000"/>
                </a:solidFill>
                <a:latin typeface="Coming Soon"/>
                <a:ea typeface="Coming Soon"/>
                <a:cs typeface="Coming Soon"/>
                <a:sym typeface="Coming Soon"/>
              </a:rPr>
              <a:t>In Nursery the children concentrate on numbers 1 -10.</a:t>
            </a:r>
          </a:p>
          <a:p>
            <a:pPr algn="l" marL="496579" indent="-248289" lvl="1">
              <a:lnSpc>
                <a:spcPts val="3220"/>
              </a:lnSpc>
              <a:buFont typeface="Arial"/>
              <a:buChar char="•"/>
            </a:pPr>
            <a:r>
              <a:rPr lang="en-US" sz="2300">
                <a:solidFill>
                  <a:srgbClr val="000000"/>
                </a:solidFill>
                <a:latin typeface="Coming Soon"/>
                <a:ea typeface="Coming Soon"/>
                <a:cs typeface="Coming Soon"/>
                <a:sym typeface="Coming Soon"/>
              </a:rPr>
              <a:t>Look at a number a week and the number is explored every day through concrete resources and rhymes </a:t>
            </a:r>
          </a:p>
          <a:p>
            <a:pPr algn="l" marL="496579" indent="-248289" lvl="1">
              <a:lnSpc>
                <a:spcPts val="3220"/>
              </a:lnSpc>
              <a:buFont typeface="Arial"/>
              <a:buChar char="•"/>
            </a:pPr>
            <a:r>
              <a:rPr lang="en-US" sz="2300">
                <a:solidFill>
                  <a:srgbClr val="000000"/>
                </a:solidFill>
                <a:latin typeface="Coming Soon"/>
                <a:ea typeface="Coming Soon"/>
                <a:cs typeface="Coming Soon"/>
                <a:sym typeface="Coming Soon"/>
              </a:rPr>
              <a:t>As the year progresses they will use numbers in different contexts</a:t>
            </a:r>
          </a:p>
          <a:p>
            <a:pPr algn="l" marL="496579" indent="-248289" lvl="1">
              <a:lnSpc>
                <a:spcPts val="3220"/>
              </a:lnSpc>
              <a:buFont typeface="Arial"/>
              <a:buChar char="•"/>
            </a:pPr>
            <a:r>
              <a:rPr lang="en-US" sz="2300">
                <a:solidFill>
                  <a:srgbClr val="000000"/>
                </a:solidFill>
                <a:latin typeface="Coming Soon"/>
                <a:ea typeface="Coming Soon"/>
                <a:cs typeface="Coming Soon"/>
                <a:sym typeface="Coming Soon"/>
              </a:rPr>
              <a:t>Specific activities linked to number of the week in provision. </a:t>
            </a:r>
          </a:p>
          <a:p>
            <a:pPr algn="l" marL="496579" indent="-248289" lvl="1">
              <a:lnSpc>
                <a:spcPts val="3220"/>
              </a:lnSpc>
              <a:buFont typeface="Arial"/>
              <a:buChar char="•"/>
            </a:pPr>
            <a:r>
              <a:rPr lang="en-US" sz="2300">
                <a:solidFill>
                  <a:srgbClr val="000000"/>
                </a:solidFill>
                <a:latin typeface="Coming Soon"/>
                <a:ea typeface="Coming Soon"/>
                <a:cs typeface="Coming Soon"/>
                <a:sym typeface="Coming Soon"/>
              </a:rPr>
              <a:t>Year R follow Busy Ants scheme with short inputs, small adult-led group work focusing on practical representation with some worksheets and adult-initiated activities in the provision </a:t>
            </a:r>
          </a:p>
        </p:txBody>
      </p:sp>
      <p:sp>
        <p:nvSpPr>
          <p:cNvPr name="TextBox 12" id="12"/>
          <p:cNvSpPr txBox="true"/>
          <p:nvPr/>
        </p:nvSpPr>
        <p:spPr>
          <a:xfrm rot="0">
            <a:off x="9589922" y="4472702"/>
            <a:ext cx="6494296" cy="5492750"/>
          </a:xfrm>
          <a:prstGeom prst="rect">
            <a:avLst/>
          </a:prstGeom>
        </p:spPr>
        <p:txBody>
          <a:bodyPr anchor="t" rtlCol="false" tIns="0" lIns="0" bIns="0" rIns="0">
            <a:spAutoFit/>
          </a:bodyPr>
          <a:lstStyle/>
          <a:p>
            <a:pPr algn="l" marL="647705" indent="-323852" lvl="1">
              <a:lnSpc>
                <a:spcPts val="4200"/>
              </a:lnSpc>
              <a:buFont typeface="Arial"/>
              <a:buChar char="•"/>
            </a:pPr>
            <a:r>
              <a:rPr lang="en-US" sz="3000">
                <a:solidFill>
                  <a:srgbClr val="000000"/>
                </a:solidFill>
                <a:latin typeface="Coming Soon"/>
                <a:ea typeface="Coming Soon"/>
                <a:cs typeface="Coming Soon"/>
                <a:sym typeface="Coming Soon"/>
              </a:rPr>
              <a:t>Revisit and Review</a:t>
            </a:r>
          </a:p>
          <a:p>
            <a:pPr algn="l" marL="647705" indent="-323852" lvl="1">
              <a:lnSpc>
                <a:spcPts val="4200"/>
              </a:lnSpc>
              <a:buFont typeface="Arial"/>
              <a:buChar char="•"/>
            </a:pPr>
            <a:r>
              <a:rPr lang="en-US" sz="3000">
                <a:solidFill>
                  <a:srgbClr val="000000"/>
                </a:solidFill>
                <a:latin typeface="Coming Soon"/>
                <a:ea typeface="Coming Soon"/>
                <a:cs typeface="Coming Soon"/>
                <a:sym typeface="Coming Soon"/>
              </a:rPr>
              <a:t>Main Teaching Input with opportunities to practise</a:t>
            </a:r>
          </a:p>
          <a:p>
            <a:pPr algn="l" marL="647705" indent="-323852" lvl="1">
              <a:lnSpc>
                <a:spcPts val="4200"/>
              </a:lnSpc>
              <a:buFont typeface="Arial"/>
              <a:buChar char="•"/>
            </a:pPr>
            <a:r>
              <a:rPr lang="en-US" sz="3000">
                <a:solidFill>
                  <a:srgbClr val="000000"/>
                </a:solidFill>
                <a:latin typeface="Coming Soon"/>
                <a:ea typeface="Coming Soon"/>
                <a:cs typeface="Coming Soon"/>
                <a:sym typeface="Coming Soon"/>
              </a:rPr>
              <a:t>Assessment from adults</a:t>
            </a:r>
          </a:p>
          <a:p>
            <a:pPr algn="l" marL="647705" indent="-323852" lvl="1">
              <a:lnSpc>
                <a:spcPts val="4200"/>
              </a:lnSpc>
              <a:buFont typeface="Arial"/>
              <a:buChar char="•"/>
            </a:pPr>
            <a:r>
              <a:rPr lang="en-US" sz="3000">
                <a:solidFill>
                  <a:srgbClr val="000000"/>
                </a:solidFill>
                <a:latin typeface="Coming Soon"/>
                <a:ea typeface="Coming Soon"/>
                <a:cs typeface="Coming Soon"/>
                <a:sym typeface="Coming Soon"/>
              </a:rPr>
              <a:t>Independent practise using workbook</a:t>
            </a:r>
          </a:p>
          <a:p>
            <a:pPr algn="l" marL="647705" indent="-323852" lvl="1">
              <a:lnSpc>
                <a:spcPts val="4200"/>
              </a:lnSpc>
              <a:buFont typeface="Arial"/>
              <a:buChar char="•"/>
            </a:pPr>
            <a:r>
              <a:rPr lang="en-US" sz="3000">
                <a:solidFill>
                  <a:srgbClr val="000000"/>
                </a:solidFill>
                <a:latin typeface="Coming Soon"/>
                <a:ea typeface="Coming Soon"/>
                <a:cs typeface="Coming Soon"/>
                <a:sym typeface="Coming Soon"/>
              </a:rPr>
              <a:t>Reasoning and Problem Solving practise</a:t>
            </a:r>
          </a:p>
          <a:p>
            <a:pPr algn="l" marL="647705" indent="-323852" lvl="1">
              <a:lnSpc>
                <a:spcPts val="4200"/>
              </a:lnSpc>
              <a:buFont typeface="Arial"/>
              <a:buChar char="•"/>
            </a:pPr>
            <a:r>
              <a:rPr lang="en-US" sz="3000">
                <a:solidFill>
                  <a:srgbClr val="000000"/>
                </a:solidFill>
                <a:latin typeface="Coming Soon"/>
                <a:ea typeface="Coming Soon"/>
                <a:cs typeface="Coming Soon"/>
                <a:sym typeface="Coming Soon"/>
              </a:rPr>
              <a:t>Plenary</a:t>
            </a:r>
          </a:p>
          <a:p>
            <a:pPr algn="l">
              <a:lnSpc>
                <a:spcPts val="5599"/>
              </a:lnSpc>
              <a:spcBef>
                <a:spcPct val="0"/>
              </a:spcBef>
            </a:pPr>
          </a:p>
        </p:txBody>
      </p:sp>
      <p:sp>
        <p:nvSpPr>
          <p:cNvPr name="TextBox 13" id="13"/>
          <p:cNvSpPr txBox="true"/>
          <p:nvPr/>
        </p:nvSpPr>
        <p:spPr>
          <a:xfrm rot="0">
            <a:off x="10386094" y="3434650"/>
            <a:ext cx="4901952" cy="1027176"/>
          </a:xfrm>
          <a:prstGeom prst="rect">
            <a:avLst/>
          </a:prstGeom>
        </p:spPr>
        <p:txBody>
          <a:bodyPr anchor="t" rtlCol="false" tIns="0" lIns="0" bIns="0" rIns="0">
            <a:spAutoFit/>
          </a:bodyPr>
          <a:lstStyle/>
          <a:p>
            <a:pPr algn="ctr">
              <a:lnSpc>
                <a:spcPts val="4032"/>
              </a:lnSpc>
            </a:pPr>
            <a:r>
              <a:rPr lang="en-US" sz="3600" u="sng">
                <a:solidFill>
                  <a:srgbClr val="000000"/>
                </a:solidFill>
                <a:latin typeface="Coming Soon"/>
                <a:ea typeface="Coming Soon"/>
                <a:cs typeface="Coming Soon"/>
                <a:sym typeface="Coming Soon"/>
              </a:rPr>
              <a:t>KS1</a:t>
            </a:r>
          </a:p>
          <a:p>
            <a:pPr algn="ctr" marL="0" indent="0" lvl="1">
              <a:lnSpc>
                <a:spcPts val="4032"/>
              </a:lnSpc>
            </a:pPr>
            <a:r>
              <a:rPr lang="en-US" sz="3600">
                <a:solidFill>
                  <a:srgbClr val="000000"/>
                </a:solidFill>
                <a:latin typeface="Coming Soon"/>
                <a:ea typeface="Coming Soon"/>
                <a:cs typeface="Coming Soon"/>
                <a:sym typeface="Coming Soon"/>
              </a:rPr>
              <a:t>Year 1 and 2</a:t>
            </a:r>
          </a:p>
        </p:txBody>
      </p:sp>
      <p:sp>
        <p:nvSpPr>
          <p:cNvPr name="TextBox 14" id="1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sp>
        <p:nvSpPr>
          <p:cNvPr name="TextBox 2" id="2"/>
          <p:cNvSpPr txBox="true"/>
          <p:nvPr/>
        </p:nvSpPr>
        <p:spPr>
          <a:xfrm rot="0">
            <a:off x="1289046" y="355600"/>
            <a:ext cx="15709907" cy="1203325"/>
          </a:xfrm>
          <a:prstGeom prst="rect">
            <a:avLst/>
          </a:prstGeom>
        </p:spPr>
        <p:txBody>
          <a:bodyPr anchor="t" rtlCol="false" tIns="0" lIns="0" bIns="0" rIns="0">
            <a:spAutoFit/>
          </a:bodyPr>
          <a:lstStyle/>
          <a:p>
            <a:pPr algn="ctr" marL="0" indent="0" lvl="0">
              <a:lnSpc>
                <a:spcPts val="9799"/>
              </a:lnSpc>
              <a:spcBef>
                <a:spcPct val="0"/>
              </a:spcBef>
            </a:pPr>
            <a:r>
              <a:rPr lang="en-US" sz="6999">
                <a:solidFill>
                  <a:srgbClr val="000000"/>
                </a:solidFill>
                <a:latin typeface="Coming Soon"/>
                <a:ea typeface="Coming Soon"/>
                <a:cs typeface="Coming Soon"/>
                <a:sym typeface="Coming Soon"/>
              </a:rPr>
              <a:t>EYFS Framework: Maths</a:t>
            </a:r>
          </a:p>
        </p:txBody>
      </p:sp>
      <p:grpSp>
        <p:nvGrpSpPr>
          <p:cNvPr name="Group 3" id="3"/>
          <p:cNvGrpSpPr/>
          <p:nvPr/>
        </p:nvGrpSpPr>
        <p:grpSpPr>
          <a:xfrm rot="0">
            <a:off x="519766" y="2089150"/>
            <a:ext cx="8342123" cy="7590192"/>
            <a:chOff x="0" y="0"/>
            <a:chExt cx="2302235" cy="2094719"/>
          </a:xfrm>
        </p:grpSpPr>
        <p:sp>
          <p:nvSpPr>
            <p:cNvPr name="Freeform 4" id="4"/>
            <p:cNvSpPr/>
            <p:nvPr/>
          </p:nvSpPr>
          <p:spPr>
            <a:xfrm flipH="false" flipV="false" rot="0">
              <a:off x="0" y="0"/>
              <a:ext cx="2302235" cy="2094719"/>
            </a:xfrm>
            <a:custGeom>
              <a:avLst/>
              <a:gdLst/>
              <a:ahLst/>
              <a:cxnLst/>
              <a:rect r="r" b="b" t="t" l="l"/>
              <a:pathLst>
                <a:path h="2094719" w="2302235">
                  <a:moveTo>
                    <a:pt x="26913" y="0"/>
                  </a:moveTo>
                  <a:lnTo>
                    <a:pt x="2275322" y="0"/>
                  </a:lnTo>
                  <a:cubicBezTo>
                    <a:pt x="2282460" y="0"/>
                    <a:pt x="2289305" y="2836"/>
                    <a:pt x="2294352" y="7883"/>
                  </a:cubicBezTo>
                  <a:cubicBezTo>
                    <a:pt x="2299400" y="12930"/>
                    <a:pt x="2302235" y="19776"/>
                    <a:pt x="2302235" y="26913"/>
                  </a:cubicBezTo>
                  <a:lnTo>
                    <a:pt x="2302235" y="2067806"/>
                  </a:lnTo>
                  <a:cubicBezTo>
                    <a:pt x="2302235" y="2074944"/>
                    <a:pt x="2299400" y="2081789"/>
                    <a:pt x="2294352" y="2086837"/>
                  </a:cubicBezTo>
                  <a:cubicBezTo>
                    <a:pt x="2289305" y="2091884"/>
                    <a:pt x="2282460" y="2094719"/>
                    <a:pt x="2275322" y="2094719"/>
                  </a:cubicBezTo>
                  <a:lnTo>
                    <a:pt x="26913" y="2094719"/>
                  </a:lnTo>
                  <a:cubicBezTo>
                    <a:pt x="19776" y="2094719"/>
                    <a:pt x="12930" y="2091884"/>
                    <a:pt x="7883" y="2086837"/>
                  </a:cubicBezTo>
                  <a:cubicBezTo>
                    <a:pt x="2836" y="2081789"/>
                    <a:pt x="0" y="2074944"/>
                    <a:pt x="0" y="2067806"/>
                  </a:cubicBezTo>
                  <a:lnTo>
                    <a:pt x="0" y="26913"/>
                  </a:lnTo>
                  <a:cubicBezTo>
                    <a:pt x="0" y="19776"/>
                    <a:pt x="2836" y="12930"/>
                    <a:pt x="7883" y="7883"/>
                  </a:cubicBezTo>
                  <a:cubicBezTo>
                    <a:pt x="12930" y="2836"/>
                    <a:pt x="19776" y="0"/>
                    <a:pt x="26913" y="0"/>
                  </a:cubicBezTo>
                  <a:close/>
                </a:path>
              </a:pathLst>
            </a:custGeom>
            <a:solidFill>
              <a:srgbClr val="F5F4FF"/>
            </a:solidFill>
            <a:ln w="38100" cap="rnd">
              <a:solidFill>
                <a:srgbClr val="000000"/>
              </a:solidFill>
              <a:prstDash val="solid"/>
              <a:round/>
            </a:ln>
          </p:spPr>
        </p:sp>
        <p:sp>
          <p:nvSpPr>
            <p:cNvPr name="TextBox 5" id="5"/>
            <p:cNvSpPr txBox="true"/>
            <p:nvPr/>
          </p:nvSpPr>
          <p:spPr>
            <a:xfrm>
              <a:off x="0" y="-38100"/>
              <a:ext cx="2302235" cy="2132819"/>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9334264" y="2089150"/>
            <a:ext cx="8435512" cy="7590192"/>
            <a:chOff x="0" y="0"/>
            <a:chExt cx="2328008" cy="2094719"/>
          </a:xfrm>
        </p:grpSpPr>
        <p:sp>
          <p:nvSpPr>
            <p:cNvPr name="Freeform 7" id="7"/>
            <p:cNvSpPr/>
            <p:nvPr/>
          </p:nvSpPr>
          <p:spPr>
            <a:xfrm flipH="false" flipV="false" rot="0">
              <a:off x="0" y="0"/>
              <a:ext cx="2328008" cy="2094719"/>
            </a:xfrm>
            <a:custGeom>
              <a:avLst/>
              <a:gdLst/>
              <a:ahLst/>
              <a:cxnLst/>
              <a:rect r="r" b="b" t="t" l="l"/>
              <a:pathLst>
                <a:path h="2094719" w="2328008">
                  <a:moveTo>
                    <a:pt x="26616" y="0"/>
                  </a:moveTo>
                  <a:lnTo>
                    <a:pt x="2301393" y="0"/>
                  </a:lnTo>
                  <a:cubicBezTo>
                    <a:pt x="2308452" y="0"/>
                    <a:pt x="2315221" y="2804"/>
                    <a:pt x="2320213" y="7796"/>
                  </a:cubicBezTo>
                  <a:cubicBezTo>
                    <a:pt x="2325204" y="12787"/>
                    <a:pt x="2328008" y="19557"/>
                    <a:pt x="2328008" y="26616"/>
                  </a:cubicBezTo>
                  <a:lnTo>
                    <a:pt x="2328008" y="2068104"/>
                  </a:lnTo>
                  <a:cubicBezTo>
                    <a:pt x="2328008" y="2075163"/>
                    <a:pt x="2325204" y="2081933"/>
                    <a:pt x="2320213" y="2086924"/>
                  </a:cubicBezTo>
                  <a:cubicBezTo>
                    <a:pt x="2315221" y="2091915"/>
                    <a:pt x="2308452" y="2094719"/>
                    <a:pt x="2301393" y="2094719"/>
                  </a:cubicBezTo>
                  <a:lnTo>
                    <a:pt x="26616" y="2094719"/>
                  </a:lnTo>
                  <a:cubicBezTo>
                    <a:pt x="11916" y="2094719"/>
                    <a:pt x="0" y="2082803"/>
                    <a:pt x="0" y="2068104"/>
                  </a:cubicBezTo>
                  <a:lnTo>
                    <a:pt x="0" y="26616"/>
                  </a:lnTo>
                  <a:cubicBezTo>
                    <a:pt x="0" y="19557"/>
                    <a:pt x="2804" y="12787"/>
                    <a:pt x="7796" y="7796"/>
                  </a:cubicBezTo>
                  <a:cubicBezTo>
                    <a:pt x="12787" y="2804"/>
                    <a:pt x="19557" y="0"/>
                    <a:pt x="26616" y="0"/>
                  </a:cubicBezTo>
                  <a:close/>
                </a:path>
              </a:pathLst>
            </a:custGeom>
            <a:solidFill>
              <a:srgbClr val="F5F4FF"/>
            </a:solidFill>
            <a:ln w="38100" cap="rnd">
              <a:solidFill>
                <a:srgbClr val="000000"/>
              </a:solidFill>
              <a:prstDash val="solid"/>
              <a:round/>
            </a:ln>
          </p:spPr>
        </p:sp>
        <p:sp>
          <p:nvSpPr>
            <p:cNvPr name="TextBox 8" id="8"/>
            <p:cNvSpPr txBox="true"/>
            <p:nvPr/>
          </p:nvSpPr>
          <p:spPr>
            <a:xfrm>
              <a:off x="0" y="-38100"/>
              <a:ext cx="2328008" cy="2132819"/>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1859337" y="2200825"/>
            <a:ext cx="5456958" cy="679450"/>
          </a:xfrm>
          <a:prstGeom prst="rect">
            <a:avLst/>
          </a:prstGeom>
        </p:spPr>
        <p:txBody>
          <a:bodyPr anchor="t" rtlCol="false" tIns="0" lIns="0" bIns="0" rIns="0">
            <a:spAutoFit/>
          </a:bodyPr>
          <a:lstStyle/>
          <a:p>
            <a:pPr algn="ctr" marL="0" indent="0" lvl="0">
              <a:lnSpc>
                <a:spcPts val="5599"/>
              </a:lnSpc>
              <a:spcBef>
                <a:spcPct val="0"/>
              </a:spcBef>
            </a:pPr>
            <a:r>
              <a:rPr lang="en-US" sz="3999" u="sng">
                <a:solidFill>
                  <a:srgbClr val="000000"/>
                </a:solidFill>
                <a:latin typeface="Coming Soon"/>
                <a:ea typeface="Coming Soon"/>
                <a:cs typeface="Coming Soon"/>
                <a:sym typeface="Coming Soon"/>
              </a:rPr>
              <a:t>N</a:t>
            </a:r>
            <a:r>
              <a:rPr lang="en-US" sz="3999" u="sng">
                <a:solidFill>
                  <a:srgbClr val="000000"/>
                </a:solidFill>
                <a:latin typeface="Coming Soon"/>
                <a:ea typeface="Coming Soon"/>
                <a:cs typeface="Coming Soon"/>
                <a:sym typeface="Coming Soon"/>
              </a:rPr>
              <a:t>umber</a:t>
            </a:r>
          </a:p>
        </p:txBody>
      </p:sp>
      <p:sp>
        <p:nvSpPr>
          <p:cNvPr name="TextBox 10" id="10"/>
          <p:cNvSpPr txBox="true"/>
          <p:nvPr/>
        </p:nvSpPr>
        <p:spPr>
          <a:xfrm rot="0">
            <a:off x="11079441" y="2191300"/>
            <a:ext cx="5456958" cy="688975"/>
          </a:xfrm>
          <a:prstGeom prst="rect">
            <a:avLst/>
          </a:prstGeom>
        </p:spPr>
        <p:txBody>
          <a:bodyPr anchor="t" rtlCol="false" tIns="0" lIns="0" bIns="0" rIns="0">
            <a:spAutoFit/>
          </a:bodyPr>
          <a:lstStyle/>
          <a:p>
            <a:pPr algn="ctr" marL="0" indent="0" lvl="0">
              <a:lnSpc>
                <a:spcPts val="5600"/>
              </a:lnSpc>
              <a:spcBef>
                <a:spcPct val="0"/>
              </a:spcBef>
            </a:pPr>
            <a:r>
              <a:rPr lang="en-US" sz="4000" u="sng">
                <a:solidFill>
                  <a:srgbClr val="000000"/>
                </a:solidFill>
                <a:latin typeface="Coming Soon"/>
                <a:ea typeface="Coming Soon"/>
                <a:cs typeface="Coming Soon"/>
                <a:sym typeface="Coming Soon"/>
              </a:rPr>
              <a:t>N</a:t>
            </a:r>
            <a:r>
              <a:rPr lang="en-US" sz="4000" u="sng">
                <a:solidFill>
                  <a:srgbClr val="000000"/>
                </a:solidFill>
                <a:latin typeface="Coming Soon"/>
                <a:ea typeface="Coming Soon"/>
                <a:cs typeface="Coming Soon"/>
                <a:sym typeface="Coming Soon"/>
              </a:rPr>
              <a:t>umerical Patterns</a:t>
            </a:r>
          </a:p>
        </p:txBody>
      </p:sp>
      <p:sp>
        <p:nvSpPr>
          <p:cNvPr name="TextBox 11" id="11"/>
          <p:cNvSpPr txBox="true"/>
          <p:nvPr/>
        </p:nvSpPr>
        <p:spPr>
          <a:xfrm rot="0">
            <a:off x="825493" y="2961382"/>
            <a:ext cx="7524646" cy="6400800"/>
          </a:xfrm>
          <a:prstGeom prst="rect">
            <a:avLst/>
          </a:prstGeom>
        </p:spPr>
        <p:txBody>
          <a:bodyPr anchor="t" rtlCol="false" tIns="0" lIns="0" bIns="0" rIns="0">
            <a:spAutoFit/>
          </a:bodyPr>
          <a:lstStyle/>
          <a:p>
            <a:pPr algn="l" marL="0" indent="0" lvl="0">
              <a:lnSpc>
                <a:spcPts val="4200"/>
              </a:lnSpc>
              <a:spcBef>
                <a:spcPct val="0"/>
              </a:spcBef>
            </a:pPr>
            <a:r>
              <a:rPr lang="en-US" sz="3000">
                <a:solidFill>
                  <a:srgbClr val="000000"/>
                </a:solidFill>
                <a:latin typeface="Coming Soon"/>
                <a:ea typeface="Coming Soon"/>
                <a:cs typeface="Coming Soon"/>
                <a:sym typeface="Coming Soon"/>
              </a:rPr>
              <a:t>• Have a deep understanding of</a:t>
            </a:r>
            <a:r>
              <a:rPr lang="en-US" sz="3000" u="none">
                <a:solidFill>
                  <a:srgbClr val="000000"/>
                </a:solidFill>
                <a:latin typeface="Coming Soon"/>
                <a:ea typeface="Coming Soon"/>
                <a:cs typeface="Coming Soon"/>
                <a:sym typeface="Coming Soon"/>
              </a:rPr>
              <a:t> numbers to 10, including the composition of each number. </a:t>
            </a:r>
          </a:p>
          <a:p>
            <a:pPr algn="l" marL="0" indent="0" lvl="0">
              <a:lnSpc>
                <a:spcPts val="4200"/>
              </a:lnSpc>
              <a:spcBef>
                <a:spcPct val="0"/>
              </a:spcBef>
            </a:pPr>
          </a:p>
          <a:p>
            <a:pPr algn="l" marL="0" indent="0" lvl="0">
              <a:lnSpc>
                <a:spcPts val="4200"/>
              </a:lnSpc>
              <a:spcBef>
                <a:spcPct val="0"/>
              </a:spcBef>
            </a:pPr>
            <a:r>
              <a:rPr lang="en-US" sz="3000" u="none">
                <a:solidFill>
                  <a:srgbClr val="000000"/>
                </a:solidFill>
                <a:latin typeface="Coming Soon"/>
                <a:ea typeface="Coming Soon"/>
                <a:cs typeface="Coming Soon"/>
                <a:sym typeface="Coming Soon"/>
              </a:rPr>
              <a:t>• Subitise (recognise quantities without counting) up to 5. </a:t>
            </a:r>
          </a:p>
          <a:p>
            <a:pPr algn="l" marL="0" indent="0" lvl="0">
              <a:lnSpc>
                <a:spcPts val="4200"/>
              </a:lnSpc>
              <a:spcBef>
                <a:spcPct val="0"/>
              </a:spcBef>
            </a:pPr>
          </a:p>
          <a:p>
            <a:pPr algn="l" marL="0" indent="0" lvl="0">
              <a:lnSpc>
                <a:spcPts val="4200"/>
              </a:lnSpc>
              <a:spcBef>
                <a:spcPct val="0"/>
              </a:spcBef>
            </a:pPr>
            <a:r>
              <a:rPr lang="en-US" sz="3000" u="none">
                <a:solidFill>
                  <a:srgbClr val="000000"/>
                </a:solidFill>
                <a:latin typeface="Coming Soon"/>
                <a:ea typeface="Coming Soon"/>
                <a:cs typeface="Coming Soon"/>
                <a:sym typeface="Coming Soon"/>
              </a:rPr>
              <a:t>• Automatically recall (without reference to rhymes, counting or other aids) number bonds up to 5 (including subtraction facts) and some number bonds to 10, including double facts.</a:t>
            </a:r>
          </a:p>
        </p:txBody>
      </p:sp>
      <p:sp>
        <p:nvSpPr>
          <p:cNvPr name="TextBox 12" id="12"/>
          <p:cNvSpPr txBox="true"/>
          <p:nvPr/>
        </p:nvSpPr>
        <p:spPr>
          <a:xfrm rot="0">
            <a:off x="9535189" y="2857500"/>
            <a:ext cx="8033662" cy="6400800"/>
          </a:xfrm>
          <a:prstGeom prst="rect">
            <a:avLst/>
          </a:prstGeom>
        </p:spPr>
        <p:txBody>
          <a:bodyPr anchor="t" rtlCol="false" tIns="0" lIns="0" bIns="0" rIns="0">
            <a:spAutoFit/>
          </a:bodyPr>
          <a:lstStyle/>
          <a:p>
            <a:pPr algn="l" marL="0" indent="0" lvl="0">
              <a:lnSpc>
                <a:spcPts val="4200"/>
              </a:lnSpc>
              <a:spcBef>
                <a:spcPct val="0"/>
              </a:spcBef>
            </a:pPr>
            <a:r>
              <a:rPr lang="en-US" sz="3000">
                <a:solidFill>
                  <a:srgbClr val="000000"/>
                </a:solidFill>
                <a:latin typeface="Coming Soon"/>
                <a:ea typeface="Coming Soon"/>
                <a:cs typeface="Coming Soon"/>
                <a:sym typeface="Coming Soon"/>
              </a:rPr>
              <a:t>• Ve</a:t>
            </a:r>
            <a:r>
              <a:rPr lang="en-US" sz="3000" u="none">
                <a:solidFill>
                  <a:srgbClr val="000000"/>
                </a:solidFill>
                <a:latin typeface="Coming Soon"/>
                <a:ea typeface="Coming Soon"/>
                <a:cs typeface="Coming Soon"/>
                <a:sym typeface="Coming Soon"/>
              </a:rPr>
              <a:t>rbally count beyond 20, recognising the pattern of the counting system. </a:t>
            </a:r>
          </a:p>
          <a:p>
            <a:pPr algn="l" marL="0" indent="0" lvl="0">
              <a:lnSpc>
                <a:spcPts val="4200"/>
              </a:lnSpc>
              <a:spcBef>
                <a:spcPct val="0"/>
              </a:spcBef>
            </a:pPr>
          </a:p>
          <a:p>
            <a:pPr algn="l" marL="0" indent="0" lvl="0">
              <a:lnSpc>
                <a:spcPts val="4200"/>
              </a:lnSpc>
              <a:spcBef>
                <a:spcPct val="0"/>
              </a:spcBef>
            </a:pPr>
            <a:r>
              <a:rPr lang="en-US" sz="3000" u="none">
                <a:solidFill>
                  <a:srgbClr val="000000"/>
                </a:solidFill>
                <a:latin typeface="Coming Soon"/>
                <a:ea typeface="Coming Soon"/>
                <a:cs typeface="Coming Soon"/>
                <a:sym typeface="Coming Soon"/>
              </a:rPr>
              <a:t>• Compare quantities up to 10 in different contexts, recognising when one quantity is greater than, less than or the same as the other quantity. </a:t>
            </a:r>
          </a:p>
          <a:p>
            <a:pPr algn="l" marL="0" indent="0" lvl="0">
              <a:lnSpc>
                <a:spcPts val="4200"/>
              </a:lnSpc>
              <a:spcBef>
                <a:spcPct val="0"/>
              </a:spcBef>
            </a:pPr>
          </a:p>
          <a:p>
            <a:pPr algn="l" marL="0" indent="0" lvl="0">
              <a:lnSpc>
                <a:spcPts val="4200"/>
              </a:lnSpc>
              <a:spcBef>
                <a:spcPct val="0"/>
              </a:spcBef>
            </a:pPr>
            <a:r>
              <a:rPr lang="en-US" sz="3000" u="none">
                <a:solidFill>
                  <a:srgbClr val="000000"/>
                </a:solidFill>
                <a:latin typeface="Coming Soon"/>
                <a:ea typeface="Coming Soon"/>
                <a:cs typeface="Coming Soon"/>
                <a:sym typeface="Coming Soon"/>
              </a:rPr>
              <a:t>• Explore and represent patterns within numbers up to 10, including evens and odds, double facts and how quantities can be distributed equally.</a:t>
            </a:r>
          </a:p>
        </p:txBody>
      </p:sp>
      <p:sp>
        <p:nvSpPr>
          <p:cNvPr name="Freeform 13" id="13"/>
          <p:cNvSpPr/>
          <p:nvPr/>
        </p:nvSpPr>
        <p:spPr>
          <a:xfrm flipH="false" flipV="false" rot="-284898">
            <a:off x="13617446" y="8891326"/>
            <a:ext cx="788140" cy="1117208"/>
          </a:xfrm>
          <a:custGeom>
            <a:avLst/>
            <a:gdLst/>
            <a:ahLst/>
            <a:cxnLst/>
            <a:rect r="r" b="b" t="t" l="l"/>
            <a:pathLst>
              <a:path h="1117208" w="788140">
                <a:moveTo>
                  <a:pt x="0" y="0"/>
                </a:moveTo>
                <a:lnTo>
                  <a:pt x="788139" y="0"/>
                </a:lnTo>
                <a:lnTo>
                  <a:pt x="788139" y="1117208"/>
                </a:lnTo>
                <a:lnTo>
                  <a:pt x="0" y="11172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350851">
            <a:off x="3441299" y="9271574"/>
            <a:ext cx="669021" cy="965778"/>
          </a:xfrm>
          <a:custGeom>
            <a:avLst/>
            <a:gdLst/>
            <a:ahLst/>
            <a:cxnLst/>
            <a:rect r="r" b="b" t="t" l="l"/>
            <a:pathLst>
              <a:path h="965778" w="669021">
                <a:moveTo>
                  <a:pt x="0" y="0"/>
                </a:moveTo>
                <a:lnTo>
                  <a:pt x="669022" y="0"/>
                </a:lnTo>
                <a:lnTo>
                  <a:pt x="669022" y="965779"/>
                </a:lnTo>
                <a:lnTo>
                  <a:pt x="0" y="9657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440750">
            <a:off x="4981530" y="8899491"/>
            <a:ext cx="665439" cy="894845"/>
          </a:xfrm>
          <a:custGeom>
            <a:avLst/>
            <a:gdLst/>
            <a:ahLst/>
            <a:cxnLst/>
            <a:rect r="r" b="b" t="t" l="l"/>
            <a:pathLst>
              <a:path h="894845" w="665439">
                <a:moveTo>
                  <a:pt x="0" y="0"/>
                </a:moveTo>
                <a:lnTo>
                  <a:pt x="665439" y="0"/>
                </a:lnTo>
                <a:lnTo>
                  <a:pt x="665439" y="894845"/>
                </a:lnTo>
                <a:lnTo>
                  <a:pt x="0" y="8948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310426">
            <a:off x="8487090" y="9007597"/>
            <a:ext cx="749428" cy="1105054"/>
          </a:xfrm>
          <a:custGeom>
            <a:avLst/>
            <a:gdLst/>
            <a:ahLst/>
            <a:cxnLst/>
            <a:rect r="r" b="b" t="t" l="l"/>
            <a:pathLst>
              <a:path h="1105054" w="749428">
                <a:moveTo>
                  <a:pt x="0" y="0"/>
                </a:moveTo>
                <a:lnTo>
                  <a:pt x="749428" y="0"/>
                </a:lnTo>
                <a:lnTo>
                  <a:pt x="749428" y="1105054"/>
                </a:lnTo>
                <a:lnTo>
                  <a:pt x="0" y="11050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186491">
            <a:off x="6629071" y="9231919"/>
            <a:ext cx="667066" cy="894845"/>
          </a:xfrm>
          <a:custGeom>
            <a:avLst/>
            <a:gdLst/>
            <a:ahLst/>
            <a:cxnLst/>
            <a:rect r="r" b="b" t="t" l="l"/>
            <a:pathLst>
              <a:path h="894845" w="667066">
                <a:moveTo>
                  <a:pt x="0" y="0"/>
                </a:moveTo>
                <a:lnTo>
                  <a:pt x="667066" y="0"/>
                </a:lnTo>
                <a:lnTo>
                  <a:pt x="667066" y="894845"/>
                </a:lnTo>
                <a:lnTo>
                  <a:pt x="0" y="8948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582160">
            <a:off x="17087074" y="8891940"/>
            <a:ext cx="827854" cy="1115979"/>
          </a:xfrm>
          <a:custGeom>
            <a:avLst/>
            <a:gdLst/>
            <a:ahLst/>
            <a:cxnLst/>
            <a:rect r="r" b="b" t="t" l="l"/>
            <a:pathLst>
              <a:path h="1115979" w="827854">
                <a:moveTo>
                  <a:pt x="0" y="0"/>
                </a:moveTo>
                <a:lnTo>
                  <a:pt x="827853" y="0"/>
                </a:lnTo>
                <a:lnTo>
                  <a:pt x="827853" y="1115980"/>
                </a:lnTo>
                <a:lnTo>
                  <a:pt x="0" y="111598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453204">
            <a:off x="15412453" y="9392591"/>
            <a:ext cx="767354" cy="919487"/>
          </a:xfrm>
          <a:custGeom>
            <a:avLst/>
            <a:gdLst/>
            <a:ahLst/>
            <a:cxnLst/>
            <a:rect r="r" b="b" t="t" l="l"/>
            <a:pathLst>
              <a:path h="919487" w="767354">
                <a:moveTo>
                  <a:pt x="0" y="0"/>
                </a:moveTo>
                <a:lnTo>
                  <a:pt x="767354" y="0"/>
                </a:lnTo>
                <a:lnTo>
                  <a:pt x="767354" y="919488"/>
                </a:lnTo>
                <a:lnTo>
                  <a:pt x="0" y="91948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875697">
            <a:off x="1555527" y="9423237"/>
            <a:ext cx="594496" cy="858196"/>
          </a:xfrm>
          <a:custGeom>
            <a:avLst/>
            <a:gdLst/>
            <a:ahLst/>
            <a:cxnLst/>
            <a:rect r="r" b="b" t="t" l="l"/>
            <a:pathLst>
              <a:path h="858196" w="594496">
                <a:moveTo>
                  <a:pt x="0" y="0"/>
                </a:moveTo>
                <a:lnTo>
                  <a:pt x="594495" y="0"/>
                </a:lnTo>
                <a:lnTo>
                  <a:pt x="594495" y="858196"/>
                </a:lnTo>
                <a:lnTo>
                  <a:pt x="0" y="85819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1" id="21"/>
          <p:cNvSpPr/>
          <p:nvPr/>
        </p:nvSpPr>
        <p:spPr>
          <a:xfrm flipH="false" flipV="false" rot="0">
            <a:off x="11079441" y="9346914"/>
            <a:ext cx="624584" cy="856662"/>
          </a:xfrm>
          <a:custGeom>
            <a:avLst/>
            <a:gdLst/>
            <a:ahLst/>
            <a:cxnLst/>
            <a:rect r="r" b="b" t="t" l="l"/>
            <a:pathLst>
              <a:path h="856662" w="624584">
                <a:moveTo>
                  <a:pt x="0" y="0"/>
                </a:moveTo>
                <a:lnTo>
                  <a:pt x="624584" y="0"/>
                </a:lnTo>
                <a:lnTo>
                  <a:pt x="624584" y="856661"/>
                </a:lnTo>
                <a:lnTo>
                  <a:pt x="0" y="85666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2" id="22"/>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992517" y="1437764"/>
            <a:ext cx="7446064" cy="7874436"/>
            <a:chOff x="0" y="0"/>
            <a:chExt cx="1961103" cy="2073926"/>
          </a:xfrm>
        </p:grpSpPr>
        <p:sp>
          <p:nvSpPr>
            <p:cNvPr name="Freeform 3" id="3"/>
            <p:cNvSpPr/>
            <p:nvPr/>
          </p:nvSpPr>
          <p:spPr>
            <a:xfrm flipH="false" flipV="false" rot="0">
              <a:off x="0" y="0"/>
              <a:ext cx="1961103" cy="2073926"/>
            </a:xfrm>
            <a:custGeom>
              <a:avLst/>
              <a:gdLst/>
              <a:ahLst/>
              <a:cxnLst/>
              <a:rect r="r" b="b" t="t" l="l"/>
              <a:pathLst>
                <a:path h="2073926" w="1961103">
                  <a:moveTo>
                    <a:pt x="30152" y="0"/>
                  </a:moveTo>
                  <a:lnTo>
                    <a:pt x="1930951" y="0"/>
                  </a:lnTo>
                  <a:cubicBezTo>
                    <a:pt x="1938948" y="0"/>
                    <a:pt x="1946617" y="3177"/>
                    <a:pt x="1952272" y="8831"/>
                  </a:cubicBezTo>
                  <a:cubicBezTo>
                    <a:pt x="1957927" y="14486"/>
                    <a:pt x="1961103" y="22155"/>
                    <a:pt x="1961103" y="30152"/>
                  </a:cubicBezTo>
                  <a:lnTo>
                    <a:pt x="1961103" y="2043773"/>
                  </a:lnTo>
                  <a:cubicBezTo>
                    <a:pt x="1961103" y="2060426"/>
                    <a:pt x="1947604" y="2073926"/>
                    <a:pt x="1930951" y="2073926"/>
                  </a:cubicBezTo>
                  <a:lnTo>
                    <a:pt x="30152" y="2073926"/>
                  </a:lnTo>
                  <a:cubicBezTo>
                    <a:pt x="22155" y="2073926"/>
                    <a:pt x="14486" y="2070749"/>
                    <a:pt x="8831" y="2065094"/>
                  </a:cubicBezTo>
                  <a:cubicBezTo>
                    <a:pt x="3177" y="2059439"/>
                    <a:pt x="0" y="2051770"/>
                    <a:pt x="0" y="2043773"/>
                  </a:cubicBezTo>
                  <a:lnTo>
                    <a:pt x="0" y="30152"/>
                  </a:lnTo>
                  <a:cubicBezTo>
                    <a:pt x="0" y="22155"/>
                    <a:pt x="3177" y="14486"/>
                    <a:pt x="8831" y="8831"/>
                  </a:cubicBezTo>
                  <a:cubicBezTo>
                    <a:pt x="14486" y="3177"/>
                    <a:pt x="22155" y="0"/>
                    <a:pt x="30152" y="0"/>
                  </a:cubicBezTo>
                  <a:close/>
                </a:path>
              </a:pathLst>
            </a:custGeom>
            <a:solidFill>
              <a:srgbClr val="F5F4FF"/>
            </a:solidFill>
            <a:ln w="38100" cap="rnd">
              <a:solidFill>
                <a:srgbClr val="000000"/>
              </a:solidFill>
              <a:prstDash val="solid"/>
              <a:round/>
            </a:ln>
          </p:spPr>
        </p:sp>
        <p:sp>
          <p:nvSpPr>
            <p:cNvPr name="TextBox 4" id="4"/>
            <p:cNvSpPr txBox="true"/>
            <p:nvPr/>
          </p:nvSpPr>
          <p:spPr>
            <a:xfrm>
              <a:off x="0" y="-38100"/>
              <a:ext cx="1961103" cy="2112026"/>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583264">
            <a:off x="87111" y="1028597"/>
            <a:ext cx="789425" cy="1164032"/>
          </a:xfrm>
          <a:custGeom>
            <a:avLst/>
            <a:gdLst/>
            <a:ahLst/>
            <a:cxnLst/>
            <a:rect r="r" b="b" t="t" l="l"/>
            <a:pathLst>
              <a:path h="1164032" w="789425">
                <a:moveTo>
                  <a:pt x="0" y="0"/>
                </a:moveTo>
                <a:lnTo>
                  <a:pt x="789426" y="0"/>
                </a:lnTo>
                <a:lnTo>
                  <a:pt x="789426" y="1164032"/>
                </a:lnTo>
                <a:lnTo>
                  <a:pt x="0" y="11640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453204">
            <a:off x="-133626" y="3007304"/>
            <a:ext cx="1009221" cy="1209306"/>
          </a:xfrm>
          <a:custGeom>
            <a:avLst/>
            <a:gdLst/>
            <a:ahLst/>
            <a:cxnLst/>
            <a:rect r="r" b="b" t="t" l="l"/>
            <a:pathLst>
              <a:path h="1209306" w="1009221">
                <a:moveTo>
                  <a:pt x="0" y="0"/>
                </a:moveTo>
                <a:lnTo>
                  <a:pt x="1009221" y="0"/>
                </a:lnTo>
                <a:lnTo>
                  <a:pt x="1009221" y="1209306"/>
                </a:lnTo>
                <a:lnTo>
                  <a:pt x="0" y="1209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82160">
            <a:off x="-27271" y="5651171"/>
            <a:ext cx="921681" cy="1242462"/>
          </a:xfrm>
          <a:custGeom>
            <a:avLst/>
            <a:gdLst/>
            <a:ahLst/>
            <a:cxnLst/>
            <a:rect r="r" b="b" t="t" l="l"/>
            <a:pathLst>
              <a:path h="1242462" w="921681">
                <a:moveTo>
                  <a:pt x="0" y="0"/>
                </a:moveTo>
                <a:lnTo>
                  <a:pt x="921681" y="0"/>
                </a:lnTo>
                <a:lnTo>
                  <a:pt x="921681" y="1242461"/>
                </a:lnTo>
                <a:lnTo>
                  <a:pt x="0" y="12424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583264">
            <a:off x="-39369" y="8176964"/>
            <a:ext cx="733181" cy="1081098"/>
          </a:xfrm>
          <a:custGeom>
            <a:avLst/>
            <a:gdLst/>
            <a:ahLst/>
            <a:cxnLst/>
            <a:rect r="r" b="b" t="t" l="l"/>
            <a:pathLst>
              <a:path h="1081098" w="733181">
                <a:moveTo>
                  <a:pt x="0" y="0"/>
                </a:moveTo>
                <a:lnTo>
                  <a:pt x="733181" y="0"/>
                </a:lnTo>
                <a:lnTo>
                  <a:pt x="733181" y="1081098"/>
                </a:lnTo>
                <a:lnTo>
                  <a:pt x="0" y="10810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408235">
            <a:off x="643191" y="8262600"/>
            <a:ext cx="840037" cy="1129634"/>
          </a:xfrm>
          <a:custGeom>
            <a:avLst/>
            <a:gdLst/>
            <a:ahLst/>
            <a:cxnLst/>
            <a:rect r="r" b="b" t="t" l="l"/>
            <a:pathLst>
              <a:path h="1129634" w="840037">
                <a:moveTo>
                  <a:pt x="0" y="0"/>
                </a:moveTo>
                <a:lnTo>
                  <a:pt x="840037" y="0"/>
                </a:lnTo>
                <a:lnTo>
                  <a:pt x="840037" y="1129634"/>
                </a:lnTo>
                <a:lnTo>
                  <a:pt x="0" y="11296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60699">
            <a:off x="16715811" y="418482"/>
            <a:ext cx="822719" cy="1103648"/>
          </a:xfrm>
          <a:custGeom>
            <a:avLst/>
            <a:gdLst/>
            <a:ahLst/>
            <a:cxnLst/>
            <a:rect r="r" b="b" t="t" l="l"/>
            <a:pathLst>
              <a:path h="1103648" w="822719">
                <a:moveTo>
                  <a:pt x="0" y="0"/>
                </a:moveTo>
                <a:lnTo>
                  <a:pt x="822720" y="0"/>
                </a:lnTo>
                <a:lnTo>
                  <a:pt x="822720" y="1103648"/>
                </a:lnTo>
                <a:lnTo>
                  <a:pt x="0" y="110364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560699">
            <a:off x="17581817" y="579366"/>
            <a:ext cx="764527" cy="1103648"/>
          </a:xfrm>
          <a:custGeom>
            <a:avLst/>
            <a:gdLst/>
            <a:ahLst/>
            <a:cxnLst/>
            <a:rect r="r" b="b" t="t" l="l"/>
            <a:pathLst>
              <a:path h="1103648" w="764527">
                <a:moveTo>
                  <a:pt x="0" y="0"/>
                </a:moveTo>
                <a:lnTo>
                  <a:pt x="764527" y="0"/>
                </a:lnTo>
                <a:lnTo>
                  <a:pt x="764527" y="1103648"/>
                </a:lnTo>
                <a:lnTo>
                  <a:pt x="0" y="110364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660003">
            <a:off x="16662258" y="3178280"/>
            <a:ext cx="818498" cy="1160242"/>
          </a:xfrm>
          <a:custGeom>
            <a:avLst/>
            <a:gdLst/>
            <a:ahLst/>
            <a:cxnLst/>
            <a:rect r="r" b="b" t="t" l="l"/>
            <a:pathLst>
              <a:path h="1160242" w="818498">
                <a:moveTo>
                  <a:pt x="0" y="0"/>
                </a:moveTo>
                <a:lnTo>
                  <a:pt x="818498" y="0"/>
                </a:lnTo>
                <a:lnTo>
                  <a:pt x="818498" y="1160242"/>
                </a:lnTo>
                <a:lnTo>
                  <a:pt x="0" y="116024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660003">
            <a:off x="17465310" y="3017876"/>
            <a:ext cx="862798" cy="1160242"/>
          </a:xfrm>
          <a:custGeom>
            <a:avLst/>
            <a:gdLst/>
            <a:ahLst/>
            <a:cxnLst/>
            <a:rect r="r" b="b" t="t" l="l"/>
            <a:pathLst>
              <a:path h="1160242" w="862798">
                <a:moveTo>
                  <a:pt x="0" y="0"/>
                </a:moveTo>
                <a:lnTo>
                  <a:pt x="862798" y="0"/>
                </a:lnTo>
                <a:lnTo>
                  <a:pt x="862798" y="1160242"/>
                </a:lnTo>
                <a:lnTo>
                  <a:pt x="0" y="11602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687350">
            <a:off x="17614173" y="5901512"/>
            <a:ext cx="801068" cy="1079872"/>
          </a:xfrm>
          <a:custGeom>
            <a:avLst/>
            <a:gdLst/>
            <a:ahLst/>
            <a:cxnLst/>
            <a:rect r="r" b="b" t="t" l="l"/>
            <a:pathLst>
              <a:path h="1079872" w="801068">
                <a:moveTo>
                  <a:pt x="0" y="0"/>
                </a:moveTo>
                <a:lnTo>
                  <a:pt x="801068" y="0"/>
                </a:lnTo>
                <a:lnTo>
                  <a:pt x="801068" y="1079872"/>
                </a:lnTo>
                <a:lnTo>
                  <a:pt x="0" y="10798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687350">
            <a:off x="16729927" y="5732466"/>
            <a:ext cx="901202" cy="1079872"/>
          </a:xfrm>
          <a:custGeom>
            <a:avLst/>
            <a:gdLst/>
            <a:ahLst/>
            <a:cxnLst/>
            <a:rect r="r" b="b" t="t" l="l"/>
            <a:pathLst>
              <a:path h="1079872" w="901202">
                <a:moveTo>
                  <a:pt x="0" y="0"/>
                </a:moveTo>
                <a:lnTo>
                  <a:pt x="901202" y="0"/>
                </a:lnTo>
                <a:lnTo>
                  <a:pt x="901202" y="1079871"/>
                </a:lnTo>
                <a:lnTo>
                  <a:pt x="0" y="107987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6" id="16"/>
          <p:cNvSpPr/>
          <p:nvPr/>
        </p:nvSpPr>
        <p:spPr>
          <a:xfrm flipH="false" flipV="false" rot="-665515">
            <a:off x="17428866" y="8220177"/>
            <a:ext cx="911910" cy="1092703"/>
          </a:xfrm>
          <a:custGeom>
            <a:avLst/>
            <a:gdLst/>
            <a:ahLst/>
            <a:cxnLst/>
            <a:rect r="r" b="b" t="t" l="l"/>
            <a:pathLst>
              <a:path h="1092703" w="911910">
                <a:moveTo>
                  <a:pt x="0" y="0"/>
                </a:moveTo>
                <a:lnTo>
                  <a:pt x="911909" y="0"/>
                </a:lnTo>
                <a:lnTo>
                  <a:pt x="911909" y="1092703"/>
                </a:lnTo>
                <a:lnTo>
                  <a:pt x="0" y="10927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665515">
            <a:off x="16589803" y="8394409"/>
            <a:ext cx="812573" cy="1092703"/>
          </a:xfrm>
          <a:custGeom>
            <a:avLst/>
            <a:gdLst/>
            <a:ahLst/>
            <a:cxnLst/>
            <a:rect r="r" b="b" t="t" l="l"/>
            <a:pathLst>
              <a:path h="1092703" w="812573">
                <a:moveTo>
                  <a:pt x="0" y="0"/>
                </a:moveTo>
                <a:lnTo>
                  <a:pt x="812573" y="0"/>
                </a:lnTo>
                <a:lnTo>
                  <a:pt x="812573" y="1092703"/>
                </a:lnTo>
                <a:lnTo>
                  <a:pt x="0" y="10927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1960349" y="183639"/>
            <a:ext cx="14367303" cy="1130300"/>
          </a:xfrm>
          <a:prstGeom prst="rect">
            <a:avLst/>
          </a:prstGeom>
        </p:spPr>
        <p:txBody>
          <a:bodyPr anchor="t" rtlCol="false" tIns="0" lIns="0" bIns="0" rIns="0">
            <a:spAutoFit/>
          </a:bodyPr>
          <a:lstStyle/>
          <a:p>
            <a:pPr algn="ctr" marL="0" indent="0" lvl="0">
              <a:lnSpc>
                <a:spcPts val="9100"/>
              </a:lnSpc>
              <a:spcBef>
                <a:spcPct val="0"/>
              </a:spcBef>
            </a:pPr>
            <a:r>
              <a:rPr lang="en-US" sz="6500">
                <a:solidFill>
                  <a:srgbClr val="000000"/>
                </a:solidFill>
                <a:latin typeface="Coming Soon"/>
                <a:ea typeface="Coming Soon"/>
                <a:cs typeface="Coming Soon"/>
                <a:sym typeface="Coming Soon"/>
              </a:rPr>
              <a:t>Year 1 National Curriculum</a:t>
            </a:r>
          </a:p>
        </p:txBody>
      </p:sp>
      <p:sp>
        <p:nvSpPr>
          <p:cNvPr name="TextBox 19" id="19"/>
          <p:cNvSpPr txBox="true"/>
          <p:nvPr/>
        </p:nvSpPr>
        <p:spPr>
          <a:xfrm rot="0">
            <a:off x="1235970" y="2279150"/>
            <a:ext cx="6959158" cy="7196631"/>
          </a:xfrm>
          <a:prstGeom prst="rect">
            <a:avLst/>
          </a:prstGeom>
        </p:spPr>
        <p:txBody>
          <a:bodyPr anchor="t" rtlCol="false" tIns="0" lIns="0" bIns="0" rIns="0">
            <a:spAutoFit/>
          </a:bodyPr>
          <a:lstStyle/>
          <a:p>
            <a:pPr algn="ctr" marL="0" indent="0" lvl="0">
              <a:lnSpc>
                <a:spcPts val="2799"/>
              </a:lnSpc>
            </a:pPr>
            <a:r>
              <a:rPr lang="en-US" sz="2799">
                <a:solidFill>
                  <a:srgbClr val="000000"/>
                </a:solidFill>
                <a:latin typeface="Coming Soon"/>
                <a:ea typeface="Coming Soon"/>
                <a:cs typeface="Coming Soon"/>
                <a:sym typeface="Coming Soon"/>
              </a:rPr>
              <a:t>• count</a:t>
            </a:r>
            <a:r>
              <a:rPr lang="en-US" sz="2799" u="none">
                <a:solidFill>
                  <a:srgbClr val="000000"/>
                </a:solidFill>
                <a:latin typeface="Coming Soon"/>
                <a:ea typeface="Coming Soon"/>
                <a:cs typeface="Coming Soon"/>
                <a:sym typeface="Coming Soon"/>
              </a:rPr>
              <a:t> to and across 100, forwards and backwards, beginning with 0 or 1, or from any given number</a:t>
            </a:r>
          </a:p>
          <a:p>
            <a:pPr algn="ctr" marL="0" indent="0" lvl="0">
              <a:lnSpc>
                <a:spcPts val="2799"/>
              </a:lnSpc>
            </a:pPr>
          </a:p>
          <a:p>
            <a:pPr algn="ctr" marL="0" indent="0" lvl="0">
              <a:lnSpc>
                <a:spcPts val="2799"/>
              </a:lnSpc>
            </a:pPr>
            <a:r>
              <a:rPr lang="en-US" sz="2799" u="none">
                <a:solidFill>
                  <a:srgbClr val="000000"/>
                </a:solidFill>
                <a:latin typeface="Coming Soon"/>
                <a:ea typeface="Coming Soon"/>
                <a:cs typeface="Coming Soon"/>
                <a:sym typeface="Coming Soon"/>
              </a:rPr>
              <a:t>• count, read and write numbers to 100 in numerals; count in multiples of 2s, 5s and 10s</a:t>
            </a:r>
          </a:p>
          <a:p>
            <a:pPr algn="ctr" marL="0" indent="0" lvl="0">
              <a:lnSpc>
                <a:spcPts val="2799"/>
              </a:lnSpc>
            </a:pPr>
          </a:p>
          <a:p>
            <a:pPr algn="ctr" marL="0" indent="0" lvl="0">
              <a:lnSpc>
                <a:spcPts val="2799"/>
              </a:lnSpc>
            </a:pPr>
            <a:r>
              <a:rPr lang="en-US" sz="2799" u="none">
                <a:solidFill>
                  <a:srgbClr val="000000"/>
                </a:solidFill>
                <a:latin typeface="Coming Soon"/>
                <a:ea typeface="Coming Soon"/>
                <a:cs typeface="Coming Soon"/>
                <a:sym typeface="Coming Soon"/>
              </a:rPr>
              <a:t>• given a number, identify 1 more and 1 less</a:t>
            </a:r>
          </a:p>
          <a:p>
            <a:pPr algn="ctr" marL="0" indent="0" lvl="0">
              <a:lnSpc>
                <a:spcPts val="2799"/>
              </a:lnSpc>
            </a:pPr>
          </a:p>
          <a:p>
            <a:pPr algn="ctr" marL="0" indent="0" lvl="0">
              <a:lnSpc>
                <a:spcPts val="2799"/>
              </a:lnSpc>
            </a:pPr>
            <a:r>
              <a:rPr lang="en-US" sz="2799" u="none">
                <a:solidFill>
                  <a:srgbClr val="000000"/>
                </a:solidFill>
                <a:latin typeface="Coming Soon"/>
                <a:ea typeface="Coming Soon"/>
                <a:cs typeface="Coming Soon"/>
                <a:sym typeface="Coming Soon"/>
              </a:rPr>
              <a:t>• identify and represent numbers using objects and pictorial representations including the number line, and use the language of: equal to, more than, less than (fewer), most, least</a:t>
            </a:r>
          </a:p>
          <a:p>
            <a:pPr algn="ctr" marL="0" indent="0" lvl="0">
              <a:lnSpc>
                <a:spcPts val="2799"/>
              </a:lnSpc>
            </a:pPr>
          </a:p>
          <a:p>
            <a:pPr algn="ctr">
              <a:lnSpc>
                <a:spcPts val="2799"/>
              </a:lnSpc>
            </a:pPr>
            <a:r>
              <a:rPr lang="en-US" sz="2799" u="none">
                <a:solidFill>
                  <a:srgbClr val="000000"/>
                </a:solidFill>
                <a:latin typeface="Coming Soon"/>
                <a:ea typeface="Coming Soon"/>
                <a:cs typeface="Coming Soon"/>
                <a:sym typeface="Coming Soon"/>
              </a:rPr>
              <a:t>• read and write numbers from 1 to 20 in numerals and words</a:t>
            </a:r>
          </a:p>
          <a:p>
            <a:pPr algn="ctr" marL="0" indent="0" lvl="0">
              <a:lnSpc>
                <a:spcPts val="4390"/>
              </a:lnSpc>
              <a:spcBef>
                <a:spcPct val="0"/>
              </a:spcBef>
            </a:pPr>
          </a:p>
        </p:txBody>
      </p:sp>
      <p:sp>
        <p:nvSpPr>
          <p:cNvPr name="Freeform 20" id="20"/>
          <p:cNvSpPr/>
          <p:nvPr/>
        </p:nvSpPr>
        <p:spPr>
          <a:xfrm flipH="false" flipV="false" rot="0">
            <a:off x="779821" y="-659631"/>
            <a:ext cx="2606670" cy="2594217"/>
          </a:xfrm>
          <a:custGeom>
            <a:avLst/>
            <a:gdLst/>
            <a:ahLst/>
            <a:cxnLst/>
            <a:rect r="r" b="b" t="t" l="l"/>
            <a:pathLst>
              <a:path h="2594217" w="2606670">
                <a:moveTo>
                  <a:pt x="0" y="0"/>
                </a:moveTo>
                <a:lnTo>
                  <a:pt x="2606669" y="0"/>
                </a:lnTo>
                <a:lnTo>
                  <a:pt x="2606669" y="2594217"/>
                </a:lnTo>
                <a:lnTo>
                  <a:pt x="0" y="259421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691721">
            <a:off x="7005173" y="9205462"/>
            <a:ext cx="2090039" cy="699213"/>
          </a:xfrm>
          <a:custGeom>
            <a:avLst/>
            <a:gdLst/>
            <a:ahLst/>
            <a:cxnLst/>
            <a:rect r="r" b="b" t="t" l="l"/>
            <a:pathLst>
              <a:path h="699213" w="2090039">
                <a:moveTo>
                  <a:pt x="0" y="0"/>
                </a:moveTo>
                <a:lnTo>
                  <a:pt x="2090039" y="0"/>
                </a:lnTo>
                <a:lnTo>
                  <a:pt x="2090039" y="699213"/>
                </a:lnTo>
                <a:lnTo>
                  <a:pt x="0" y="69921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grpSp>
        <p:nvGrpSpPr>
          <p:cNvPr name="Group 22" id="22"/>
          <p:cNvGrpSpPr/>
          <p:nvPr/>
        </p:nvGrpSpPr>
        <p:grpSpPr>
          <a:xfrm rot="0">
            <a:off x="9185602" y="1437764"/>
            <a:ext cx="7446064" cy="7874436"/>
            <a:chOff x="0" y="0"/>
            <a:chExt cx="1961103" cy="2073926"/>
          </a:xfrm>
        </p:grpSpPr>
        <p:sp>
          <p:nvSpPr>
            <p:cNvPr name="Freeform 23" id="23"/>
            <p:cNvSpPr/>
            <p:nvPr/>
          </p:nvSpPr>
          <p:spPr>
            <a:xfrm flipH="false" flipV="false" rot="0">
              <a:off x="0" y="0"/>
              <a:ext cx="1961103" cy="2073926"/>
            </a:xfrm>
            <a:custGeom>
              <a:avLst/>
              <a:gdLst/>
              <a:ahLst/>
              <a:cxnLst/>
              <a:rect r="r" b="b" t="t" l="l"/>
              <a:pathLst>
                <a:path h="2073926" w="1961103">
                  <a:moveTo>
                    <a:pt x="30152" y="0"/>
                  </a:moveTo>
                  <a:lnTo>
                    <a:pt x="1930951" y="0"/>
                  </a:lnTo>
                  <a:cubicBezTo>
                    <a:pt x="1938948" y="0"/>
                    <a:pt x="1946617" y="3177"/>
                    <a:pt x="1952272" y="8831"/>
                  </a:cubicBezTo>
                  <a:cubicBezTo>
                    <a:pt x="1957927" y="14486"/>
                    <a:pt x="1961103" y="22155"/>
                    <a:pt x="1961103" y="30152"/>
                  </a:cubicBezTo>
                  <a:lnTo>
                    <a:pt x="1961103" y="2043773"/>
                  </a:lnTo>
                  <a:cubicBezTo>
                    <a:pt x="1961103" y="2060426"/>
                    <a:pt x="1947604" y="2073926"/>
                    <a:pt x="1930951" y="2073926"/>
                  </a:cubicBezTo>
                  <a:lnTo>
                    <a:pt x="30152" y="2073926"/>
                  </a:lnTo>
                  <a:cubicBezTo>
                    <a:pt x="22155" y="2073926"/>
                    <a:pt x="14486" y="2070749"/>
                    <a:pt x="8831" y="2065094"/>
                  </a:cubicBezTo>
                  <a:cubicBezTo>
                    <a:pt x="3177" y="2059439"/>
                    <a:pt x="0" y="2051770"/>
                    <a:pt x="0" y="2043773"/>
                  </a:cubicBezTo>
                  <a:lnTo>
                    <a:pt x="0" y="30152"/>
                  </a:lnTo>
                  <a:cubicBezTo>
                    <a:pt x="0" y="22155"/>
                    <a:pt x="3177" y="14486"/>
                    <a:pt x="8831" y="8831"/>
                  </a:cubicBezTo>
                  <a:cubicBezTo>
                    <a:pt x="14486" y="3177"/>
                    <a:pt x="22155" y="0"/>
                    <a:pt x="30152" y="0"/>
                  </a:cubicBezTo>
                  <a:close/>
                </a:path>
              </a:pathLst>
            </a:custGeom>
            <a:solidFill>
              <a:srgbClr val="F5F4FF"/>
            </a:solidFill>
            <a:ln w="38100" cap="rnd">
              <a:solidFill>
                <a:srgbClr val="000000"/>
              </a:solidFill>
              <a:prstDash val="solid"/>
              <a:round/>
            </a:ln>
          </p:spPr>
        </p:sp>
        <p:sp>
          <p:nvSpPr>
            <p:cNvPr name="TextBox 24" id="24"/>
            <p:cNvSpPr txBox="true"/>
            <p:nvPr/>
          </p:nvSpPr>
          <p:spPr>
            <a:xfrm>
              <a:off x="0" y="-38100"/>
              <a:ext cx="1961103" cy="2112026"/>
            </a:xfrm>
            <a:prstGeom prst="rect">
              <a:avLst/>
            </a:prstGeom>
          </p:spPr>
          <p:txBody>
            <a:bodyPr anchor="ctr" rtlCol="false" tIns="50800" lIns="50800" bIns="50800" rIns="50800"/>
            <a:lstStyle/>
            <a:p>
              <a:pPr algn="ctr">
                <a:lnSpc>
                  <a:spcPts val="2659"/>
                </a:lnSpc>
                <a:spcBef>
                  <a:spcPct val="0"/>
                </a:spcBef>
              </a:pPr>
            </a:p>
          </p:txBody>
        </p:sp>
      </p:grpSp>
      <p:sp>
        <p:nvSpPr>
          <p:cNvPr name="TextBox 25" id="25"/>
          <p:cNvSpPr txBox="true"/>
          <p:nvPr/>
        </p:nvSpPr>
        <p:spPr>
          <a:xfrm rot="0">
            <a:off x="9273095" y="2137763"/>
            <a:ext cx="7271077" cy="7425055"/>
          </a:xfrm>
          <a:prstGeom prst="rect">
            <a:avLst/>
          </a:prstGeom>
        </p:spPr>
        <p:txBody>
          <a:bodyPr anchor="t" rtlCol="false" tIns="0" lIns="0" bIns="0" rIns="0">
            <a:spAutoFit/>
          </a:bodyPr>
          <a:lstStyle/>
          <a:p>
            <a:pPr algn="ctr">
              <a:lnSpc>
                <a:spcPts val="3919"/>
              </a:lnSpc>
            </a:pPr>
            <a:r>
              <a:rPr lang="en-US" sz="2799">
                <a:solidFill>
                  <a:srgbClr val="000000"/>
                </a:solidFill>
                <a:latin typeface="Coming Soon"/>
                <a:ea typeface="Coming Soon"/>
                <a:cs typeface="Coming Soon"/>
                <a:sym typeface="Coming Soon"/>
              </a:rPr>
              <a:t>• read, write and interpret mathematical statements involving addition (+), subtraction (−) and equals (=) signs</a:t>
            </a:r>
          </a:p>
          <a:p>
            <a:pPr algn="ctr">
              <a:lnSpc>
                <a:spcPts val="3919"/>
              </a:lnSpc>
            </a:pPr>
          </a:p>
          <a:p>
            <a:pPr algn="ctr">
              <a:lnSpc>
                <a:spcPts val="3919"/>
              </a:lnSpc>
            </a:pPr>
            <a:r>
              <a:rPr lang="en-US" sz="2799">
                <a:solidFill>
                  <a:srgbClr val="000000"/>
                </a:solidFill>
                <a:latin typeface="Coming Soon"/>
                <a:ea typeface="Coming Soon"/>
                <a:cs typeface="Coming Soon"/>
                <a:sym typeface="Coming Soon"/>
              </a:rPr>
              <a:t>• </a:t>
            </a:r>
            <a:r>
              <a:rPr lang="en-US" sz="2799">
                <a:solidFill>
                  <a:srgbClr val="000000"/>
                </a:solidFill>
                <a:latin typeface="Coming Soon"/>
                <a:ea typeface="Coming Soon"/>
                <a:cs typeface="Coming Soon"/>
                <a:sym typeface="Coming Soon"/>
              </a:rPr>
              <a:t>represent and use number bonds and related subtraction facts within 20</a:t>
            </a:r>
          </a:p>
          <a:p>
            <a:pPr algn="ctr">
              <a:lnSpc>
                <a:spcPts val="3919"/>
              </a:lnSpc>
            </a:pPr>
          </a:p>
          <a:p>
            <a:pPr algn="ctr">
              <a:lnSpc>
                <a:spcPts val="3919"/>
              </a:lnSpc>
            </a:pPr>
            <a:r>
              <a:rPr lang="en-US" sz="2799">
                <a:solidFill>
                  <a:srgbClr val="000000"/>
                </a:solidFill>
                <a:latin typeface="Coming Soon"/>
                <a:ea typeface="Coming Soon"/>
                <a:cs typeface="Coming Soon"/>
                <a:sym typeface="Coming Soon"/>
              </a:rPr>
              <a:t>• </a:t>
            </a:r>
            <a:r>
              <a:rPr lang="en-US" sz="2799">
                <a:solidFill>
                  <a:srgbClr val="000000"/>
                </a:solidFill>
                <a:latin typeface="Coming Soon"/>
                <a:ea typeface="Coming Soon"/>
                <a:cs typeface="Coming Soon"/>
                <a:sym typeface="Coming Soon"/>
              </a:rPr>
              <a:t>add and subtract one-digit and two-digit numbers to 20, including 0</a:t>
            </a:r>
          </a:p>
          <a:p>
            <a:pPr algn="ctr">
              <a:lnSpc>
                <a:spcPts val="3919"/>
              </a:lnSpc>
            </a:pPr>
          </a:p>
          <a:p>
            <a:pPr algn="ctr">
              <a:lnSpc>
                <a:spcPts val="3919"/>
              </a:lnSpc>
            </a:pPr>
            <a:r>
              <a:rPr lang="en-US" sz="2799">
                <a:solidFill>
                  <a:srgbClr val="000000"/>
                </a:solidFill>
                <a:latin typeface="Coming Soon"/>
                <a:ea typeface="Coming Soon"/>
                <a:cs typeface="Coming Soon"/>
                <a:sym typeface="Coming Soon"/>
              </a:rPr>
              <a:t>• </a:t>
            </a:r>
            <a:r>
              <a:rPr lang="en-US" sz="2799">
                <a:solidFill>
                  <a:srgbClr val="000000"/>
                </a:solidFill>
                <a:latin typeface="Coming Soon"/>
                <a:ea typeface="Coming Soon"/>
                <a:cs typeface="Coming Soon"/>
                <a:sym typeface="Coming Soon"/>
              </a:rPr>
              <a:t>solve one-step problems that involve addition and subtraction, using concrete objects and pictorial representations, and missing number problems such as 7 = ? − 9</a:t>
            </a:r>
          </a:p>
          <a:p>
            <a:pPr algn="ctr">
              <a:lnSpc>
                <a:spcPts val="3919"/>
              </a:lnSpc>
              <a:spcBef>
                <a:spcPct val="0"/>
              </a:spcBef>
            </a:pPr>
          </a:p>
        </p:txBody>
      </p:sp>
      <p:sp>
        <p:nvSpPr>
          <p:cNvPr name="TextBox 26" id="26"/>
          <p:cNvSpPr txBox="true"/>
          <p:nvPr/>
        </p:nvSpPr>
        <p:spPr>
          <a:xfrm rot="0">
            <a:off x="1235970" y="1469525"/>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Number and Place Value</a:t>
            </a:r>
          </a:p>
        </p:txBody>
      </p:sp>
      <p:sp>
        <p:nvSpPr>
          <p:cNvPr name="TextBox 27" id="27"/>
          <p:cNvSpPr txBox="true"/>
          <p:nvPr/>
        </p:nvSpPr>
        <p:spPr>
          <a:xfrm rot="0">
            <a:off x="9533126" y="1491713"/>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Addition and Subtraction</a:t>
            </a:r>
          </a:p>
        </p:txBody>
      </p:sp>
      <p:sp>
        <p:nvSpPr>
          <p:cNvPr name="Freeform 28" id="28"/>
          <p:cNvSpPr/>
          <p:nvPr/>
        </p:nvSpPr>
        <p:spPr>
          <a:xfrm flipH="false" flipV="false" rot="684848">
            <a:off x="13003291" y="9163169"/>
            <a:ext cx="1724864" cy="1129002"/>
          </a:xfrm>
          <a:custGeom>
            <a:avLst/>
            <a:gdLst/>
            <a:ahLst/>
            <a:cxnLst/>
            <a:rect r="r" b="b" t="t" l="l"/>
            <a:pathLst>
              <a:path h="1129002" w="1724864">
                <a:moveTo>
                  <a:pt x="0" y="0"/>
                </a:moveTo>
                <a:lnTo>
                  <a:pt x="1724864" y="0"/>
                </a:lnTo>
                <a:lnTo>
                  <a:pt x="1724864" y="1129002"/>
                </a:lnTo>
                <a:lnTo>
                  <a:pt x="0" y="1129002"/>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29" id="2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992517" y="1437764"/>
            <a:ext cx="7446064" cy="7874436"/>
            <a:chOff x="0" y="0"/>
            <a:chExt cx="1961103" cy="2073926"/>
          </a:xfrm>
        </p:grpSpPr>
        <p:sp>
          <p:nvSpPr>
            <p:cNvPr name="Freeform 3" id="3"/>
            <p:cNvSpPr/>
            <p:nvPr/>
          </p:nvSpPr>
          <p:spPr>
            <a:xfrm flipH="false" flipV="false" rot="0">
              <a:off x="0" y="0"/>
              <a:ext cx="1961103" cy="2073926"/>
            </a:xfrm>
            <a:custGeom>
              <a:avLst/>
              <a:gdLst/>
              <a:ahLst/>
              <a:cxnLst/>
              <a:rect r="r" b="b" t="t" l="l"/>
              <a:pathLst>
                <a:path h="2073926" w="1961103">
                  <a:moveTo>
                    <a:pt x="30152" y="0"/>
                  </a:moveTo>
                  <a:lnTo>
                    <a:pt x="1930951" y="0"/>
                  </a:lnTo>
                  <a:cubicBezTo>
                    <a:pt x="1938948" y="0"/>
                    <a:pt x="1946617" y="3177"/>
                    <a:pt x="1952272" y="8831"/>
                  </a:cubicBezTo>
                  <a:cubicBezTo>
                    <a:pt x="1957927" y="14486"/>
                    <a:pt x="1961103" y="22155"/>
                    <a:pt x="1961103" y="30152"/>
                  </a:cubicBezTo>
                  <a:lnTo>
                    <a:pt x="1961103" y="2043773"/>
                  </a:lnTo>
                  <a:cubicBezTo>
                    <a:pt x="1961103" y="2060426"/>
                    <a:pt x="1947604" y="2073926"/>
                    <a:pt x="1930951" y="2073926"/>
                  </a:cubicBezTo>
                  <a:lnTo>
                    <a:pt x="30152" y="2073926"/>
                  </a:lnTo>
                  <a:cubicBezTo>
                    <a:pt x="22155" y="2073926"/>
                    <a:pt x="14486" y="2070749"/>
                    <a:pt x="8831" y="2065094"/>
                  </a:cubicBezTo>
                  <a:cubicBezTo>
                    <a:pt x="3177" y="2059439"/>
                    <a:pt x="0" y="2051770"/>
                    <a:pt x="0" y="2043773"/>
                  </a:cubicBezTo>
                  <a:lnTo>
                    <a:pt x="0" y="30152"/>
                  </a:lnTo>
                  <a:cubicBezTo>
                    <a:pt x="0" y="22155"/>
                    <a:pt x="3177" y="14486"/>
                    <a:pt x="8831" y="8831"/>
                  </a:cubicBezTo>
                  <a:cubicBezTo>
                    <a:pt x="14486" y="3177"/>
                    <a:pt x="22155" y="0"/>
                    <a:pt x="30152" y="0"/>
                  </a:cubicBezTo>
                  <a:close/>
                </a:path>
              </a:pathLst>
            </a:custGeom>
            <a:solidFill>
              <a:srgbClr val="F5F4FF"/>
            </a:solidFill>
            <a:ln w="38100" cap="rnd">
              <a:solidFill>
                <a:srgbClr val="000000"/>
              </a:solidFill>
              <a:prstDash val="solid"/>
              <a:round/>
            </a:ln>
          </p:spPr>
        </p:sp>
        <p:sp>
          <p:nvSpPr>
            <p:cNvPr name="TextBox 4" id="4"/>
            <p:cNvSpPr txBox="true"/>
            <p:nvPr/>
          </p:nvSpPr>
          <p:spPr>
            <a:xfrm>
              <a:off x="0" y="-38100"/>
              <a:ext cx="1961103" cy="2112026"/>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583264">
            <a:off x="87111" y="1028597"/>
            <a:ext cx="789425" cy="1164032"/>
          </a:xfrm>
          <a:custGeom>
            <a:avLst/>
            <a:gdLst/>
            <a:ahLst/>
            <a:cxnLst/>
            <a:rect r="r" b="b" t="t" l="l"/>
            <a:pathLst>
              <a:path h="1164032" w="789425">
                <a:moveTo>
                  <a:pt x="0" y="0"/>
                </a:moveTo>
                <a:lnTo>
                  <a:pt x="789426" y="0"/>
                </a:lnTo>
                <a:lnTo>
                  <a:pt x="789426" y="1164032"/>
                </a:lnTo>
                <a:lnTo>
                  <a:pt x="0" y="11640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453204">
            <a:off x="-133626" y="3007304"/>
            <a:ext cx="1009221" cy="1209306"/>
          </a:xfrm>
          <a:custGeom>
            <a:avLst/>
            <a:gdLst/>
            <a:ahLst/>
            <a:cxnLst/>
            <a:rect r="r" b="b" t="t" l="l"/>
            <a:pathLst>
              <a:path h="1209306" w="1009221">
                <a:moveTo>
                  <a:pt x="0" y="0"/>
                </a:moveTo>
                <a:lnTo>
                  <a:pt x="1009221" y="0"/>
                </a:lnTo>
                <a:lnTo>
                  <a:pt x="1009221" y="1209306"/>
                </a:lnTo>
                <a:lnTo>
                  <a:pt x="0" y="1209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82160">
            <a:off x="-27271" y="5651171"/>
            <a:ext cx="921681" cy="1242462"/>
          </a:xfrm>
          <a:custGeom>
            <a:avLst/>
            <a:gdLst/>
            <a:ahLst/>
            <a:cxnLst/>
            <a:rect r="r" b="b" t="t" l="l"/>
            <a:pathLst>
              <a:path h="1242462" w="921681">
                <a:moveTo>
                  <a:pt x="0" y="0"/>
                </a:moveTo>
                <a:lnTo>
                  <a:pt x="921681" y="0"/>
                </a:lnTo>
                <a:lnTo>
                  <a:pt x="921681" y="1242461"/>
                </a:lnTo>
                <a:lnTo>
                  <a:pt x="0" y="12424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583264">
            <a:off x="-39369" y="8176964"/>
            <a:ext cx="733181" cy="1081098"/>
          </a:xfrm>
          <a:custGeom>
            <a:avLst/>
            <a:gdLst/>
            <a:ahLst/>
            <a:cxnLst/>
            <a:rect r="r" b="b" t="t" l="l"/>
            <a:pathLst>
              <a:path h="1081098" w="733181">
                <a:moveTo>
                  <a:pt x="0" y="0"/>
                </a:moveTo>
                <a:lnTo>
                  <a:pt x="733181" y="0"/>
                </a:lnTo>
                <a:lnTo>
                  <a:pt x="733181" y="1081098"/>
                </a:lnTo>
                <a:lnTo>
                  <a:pt x="0" y="10810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408235">
            <a:off x="643191" y="8262600"/>
            <a:ext cx="840037" cy="1129634"/>
          </a:xfrm>
          <a:custGeom>
            <a:avLst/>
            <a:gdLst/>
            <a:ahLst/>
            <a:cxnLst/>
            <a:rect r="r" b="b" t="t" l="l"/>
            <a:pathLst>
              <a:path h="1129634" w="840037">
                <a:moveTo>
                  <a:pt x="0" y="0"/>
                </a:moveTo>
                <a:lnTo>
                  <a:pt x="840037" y="0"/>
                </a:lnTo>
                <a:lnTo>
                  <a:pt x="840037" y="1129634"/>
                </a:lnTo>
                <a:lnTo>
                  <a:pt x="0" y="11296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60699">
            <a:off x="16715811" y="418482"/>
            <a:ext cx="822719" cy="1103648"/>
          </a:xfrm>
          <a:custGeom>
            <a:avLst/>
            <a:gdLst/>
            <a:ahLst/>
            <a:cxnLst/>
            <a:rect r="r" b="b" t="t" l="l"/>
            <a:pathLst>
              <a:path h="1103648" w="822719">
                <a:moveTo>
                  <a:pt x="0" y="0"/>
                </a:moveTo>
                <a:lnTo>
                  <a:pt x="822720" y="0"/>
                </a:lnTo>
                <a:lnTo>
                  <a:pt x="822720" y="1103648"/>
                </a:lnTo>
                <a:lnTo>
                  <a:pt x="0" y="110364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560699">
            <a:off x="17581817" y="579366"/>
            <a:ext cx="764527" cy="1103648"/>
          </a:xfrm>
          <a:custGeom>
            <a:avLst/>
            <a:gdLst/>
            <a:ahLst/>
            <a:cxnLst/>
            <a:rect r="r" b="b" t="t" l="l"/>
            <a:pathLst>
              <a:path h="1103648" w="764527">
                <a:moveTo>
                  <a:pt x="0" y="0"/>
                </a:moveTo>
                <a:lnTo>
                  <a:pt x="764527" y="0"/>
                </a:lnTo>
                <a:lnTo>
                  <a:pt x="764527" y="1103648"/>
                </a:lnTo>
                <a:lnTo>
                  <a:pt x="0" y="110364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660003">
            <a:off x="16662258" y="3178280"/>
            <a:ext cx="818498" cy="1160242"/>
          </a:xfrm>
          <a:custGeom>
            <a:avLst/>
            <a:gdLst/>
            <a:ahLst/>
            <a:cxnLst/>
            <a:rect r="r" b="b" t="t" l="l"/>
            <a:pathLst>
              <a:path h="1160242" w="818498">
                <a:moveTo>
                  <a:pt x="0" y="0"/>
                </a:moveTo>
                <a:lnTo>
                  <a:pt x="818498" y="0"/>
                </a:lnTo>
                <a:lnTo>
                  <a:pt x="818498" y="1160242"/>
                </a:lnTo>
                <a:lnTo>
                  <a:pt x="0" y="116024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660003">
            <a:off x="17465310" y="3017876"/>
            <a:ext cx="862798" cy="1160242"/>
          </a:xfrm>
          <a:custGeom>
            <a:avLst/>
            <a:gdLst/>
            <a:ahLst/>
            <a:cxnLst/>
            <a:rect r="r" b="b" t="t" l="l"/>
            <a:pathLst>
              <a:path h="1160242" w="862798">
                <a:moveTo>
                  <a:pt x="0" y="0"/>
                </a:moveTo>
                <a:lnTo>
                  <a:pt x="862798" y="0"/>
                </a:lnTo>
                <a:lnTo>
                  <a:pt x="862798" y="1160242"/>
                </a:lnTo>
                <a:lnTo>
                  <a:pt x="0" y="11602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687350">
            <a:off x="17614173" y="5901512"/>
            <a:ext cx="801068" cy="1079872"/>
          </a:xfrm>
          <a:custGeom>
            <a:avLst/>
            <a:gdLst/>
            <a:ahLst/>
            <a:cxnLst/>
            <a:rect r="r" b="b" t="t" l="l"/>
            <a:pathLst>
              <a:path h="1079872" w="801068">
                <a:moveTo>
                  <a:pt x="0" y="0"/>
                </a:moveTo>
                <a:lnTo>
                  <a:pt x="801068" y="0"/>
                </a:lnTo>
                <a:lnTo>
                  <a:pt x="801068" y="1079872"/>
                </a:lnTo>
                <a:lnTo>
                  <a:pt x="0" y="10798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687350">
            <a:off x="16729927" y="5732466"/>
            <a:ext cx="901202" cy="1079872"/>
          </a:xfrm>
          <a:custGeom>
            <a:avLst/>
            <a:gdLst/>
            <a:ahLst/>
            <a:cxnLst/>
            <a:rect r="r" b="b" t="t" l="l"/>
            <a:pathLst>
              <a:path h="1079872" w="901202">
                <a:moveTo>
                  <a:pt x="0" y="0"/>
                </a:moveTo>
                <a:lnTo>
                  <a:pt x="901202" y="0"/>
                </a:lnTo>
                <a:lnTo>
                  <a:pt x="901202" y="1079871"/>
                </a:lnTo>
                <a:lnTo>
                  <a:pt x="0" y="107987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6" id="16"/>
          <p:cNvSpPr/>
          <p:nvPr/>
        </p:nvSpPr>
        <p:spPr>
          <a:xfrm flipH="false" flipV="false" rot="-665515">
            <a:off x="17428866" y="8220177"/>
            <a:ext cx="911910" cy="1092703"/>
          </a:xfrm>
          <a:custGeom>
            <a:avLst/>
            <a:gdLst/>
            <a:ahLst/>
            <a:cxnLst/>
            <a:rect r="r" b="b" t="t" l="l"/>
            <a:pathLst>
              <a:path h="1092703" w="911910">
                <a:moveTo>
                  <a:pt x="0" y="0"/>
                </a:moveTo>
                <a:lnTo>
                  <a:pt x="911909" y="0"/>
                </a:lnTo>
                <a:lnTo>
                  <a:pt x="911909" y="1092703"/>
                </a:lnTo>
                <a:lnTo>
                  <a:pt x="0" y="10927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665515">
            <a:off x="16589803" y="8394409"/>
            <a:ext cx="812573" cy="1092703"/>
          </a:xfrm>
          <a:custGeom>
            <a:avLst/>
            <a:gdLst/>
            <a:ahLst/>
            <a:cxnLst/>
            <a:rect r="r" b="b" t="t" l="l"/>
            <a:pathLst>
              <a:path h="1092703" w="812573">
                <a:moveTo>
                  <a:pt x="0" y="0"/>
                </a:moveTo>
                <a:lnTo>
                  <a:pt x="812573" y="0"/>
                </a:lnTo>
                <a:lnTo>
                  <a:pt x="812573" y="1092703"/>
                </a:lnTo>
                <a:lnTo>
                  <a:pt x="0" y="10927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1960349" y="183639"/>
            <a:ext cx="14367303" cy="1130300"/>
          </a:xfrm>
          <a:prstGeom prst="rect">
            <a:avLst/>
          </a:prstGeom>
        </p:spPr>
        <p:txBody>
          <a:bodyPr anchor="t" rtlCol="false" tIns="0" lIns="0" bIns="0" rIns="0">
            <a:spAutoFit/>
          </a:bodyPr>
          <a:lstStyle/>
          <a:p>
            <a:pPr algn="ctr" marL="0" indent="0" lvl="0">
              <a:lnSpc>
                <a:spcPts val="9100"/>
              </a:lnSpc>
              <a:spcBef>
                <a:spcPct val="0"/>
              </a:spcBef>
            </a:pPr>
            <a:r>
              <a:rPr lang="en-US" sz="6500">
                <a:solidFill>
                  <a:srgbClr val="000000"/>
                </a:solidFill>
                <a:latin typeface="Coming Soon"/>
                <a:ea typeface="Coming Soon"/>
                <a:cs typeface="Coming Soon"/>
                <a:sym typeface="Coming Soon"/>
              </a:rPr>
              <a:t>Year 1 National Curriculum</a:t>
            </a:r>
          </a:p>
        </p:txBody>
      </p:sp>
      <p:sp>
        <p:nvSpPr>
          <p:cNvPr name="Freeform 19" id="19"/>
          <p:cNvSpPr/>
          <p:nvPr/>
        </p:nvSpPr>
        <p:spPr>
          <a:xfrm flipH="false" flipV="false" rot="0">
            <a:off x="779821" y="-659631"/>
            <a:ext cx="2606670" cy="2594217"/>
          </a:xfrm>
          <a:custGeom>
            <a:avLst/>
            <a:gdLst/>
            <a:ahLst/>
            <a:cxnLst/>
            <a:rect r="r" b="b" t="t" l="l"/>
            <a:pathLst>
              <a:path h="2594217" w="2606670">
                <a:moveTo>
                  <a:pt x="0" y="0"/>
                </a:moveTo>
                <a:lnTo>
                  <a:pt x="2606669" y="0"/>
                </a:lnTo>
                <a:lnTo>
                  <a:pt x="2606669" y="2594217"/>
                </a:lnTo>
                <a:lnTo>
                  <a:pt x="0" y="259421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0" id="20"/>
          <p:cNvSpPr/>
          <p:nvPr/>
        </p:nvSpPr>
        <p:spPr>
          <a:xfrm flipH="false" flipV="false" rot="-691721">
            <a:off x="7005173" y="9205462"/>
            <a:ext cx="2090039" cy="699213"/>
          </a:xfrm>
          <a:custGeom>
            <a:avLst/>
            <a:gdLst/>
            <a:ahLst/>
            <a:cxnLst/>
            <a:rect r="r" b="b" t="t" l="l"/>
            <a:pathLst>
              <a:path h="699213" w="2090039">
                <a:moveTo>
                  <a:pt x="0" y="0"/>
                </a:moveTo>
                <a:lnTo>
                  <a:pt x="2090039" y="0"/>
                </a:lnTo>
                <a:lnTo>
                  <a:pt x="2090039" y="699213"/>
                </a:lnTo>
                <a:lnTo>
                  <a:pt x="0" y="69921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21" id="21"/>
          <p:cNvSpPr txBox="true"/>
          <p:nvPr/>
        </p:nvSpPr>
        <p:spPr>
          <a:xfrm rot="0">
            <a:off x="1080011" y="2184246"/>
            <a:ext cx="7271077" cy="2472055"/>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Coming Soon"/>
                <a:ea typeface="Coming Soon"/>
                <a:cs typeface="Coming Soon"/>
                <a:sym typeface="Coming Soon"/>
              </a:rPr>
              <a:t>• </a:t>
            </a:r>
            <a:r>
              <a:rPr lang="en-US" sz="2799">
                <a:solidFill>
                  <a:srgbClr val="000000"/>
                </a:solidFill>
                <a:latin typeface="Coming Soon"/>
                <a:ea typeface="Coming Soon"/>
                <a:cs typeface="Coming Soon"/>
                <a:sym typeface="Coming Soon"/>
              </a:rPr>
              <a:t>solve one-step problems involving multiplication and division, by calculating the answer using concrete objects, pictorial representations and arrays with the support of the teacher</a:t>
            </a:r>
          </a:p>
        </p:txBody>
      </p:sp>
      <p:sp>
        <p:nvSpPr>
          <p:cNvPr name="TextBox 22" id="22"/>
          <p:cNvSpPr txBox="true"/>
          <p:nvPr/>
        </p:nvSpPr>
        <p:spPr>
          <a:xfrm rot="0">
            <a:off x="1359669" y="1505403"/>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Multiplication and Division</a:t>
            </a:r>
          </a:p>
        </p:txBody>
      </p:sp>
      <p:sp>
        <p:nvSpPr>
          <p:cNvPr name="TextBox 23" id="23"/>
          <p:cNvSpPr txBox="true"/>
          <p:nvPr/>
        </p:nvSpPr>
        <p:spPr>
          <a:xfrm rot="0">
            <a:off x="1235970" y="5048989"/>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Fractions</a:t>
            </a:r>
          </a:p>
        </p:txBody>
      </p:sp>
      <p:sp>
        <p:nvSpPr>
          <p:cNvPr name="TextBox 24" id="24"/>
          <p:cNvSpPr txBox="true"/>
          <p:nvPr/>
        </p:nvSpPr>
        <p:spPr>
          <a:xfrm rot="0">
            <a:off x="1235970" y="5854397"/>
            <a:ext cx="7013794" cy="2472055"/>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Coming Soon"/>
                <a:ea typeface="Coming Soon"/>
                <a:cs typeface="Coming Soon"/>
                <a:sym typeface="Coming Soon"/>
              </a:rPr>
              <a:t>• </a:t>
            </a:r>
            <a:r>
              <a:rPr lang="en-US" sz="2799">
                <a:solidFill>
                  <a:srgbClr val="000000"/>
                </a:solidFill>
                <a:latin typeface="Coming Soon"/>
                <a:ea typeface="Coming Soon"/>
                <a:cs typeface="Coming Soon"/>
                <a:sym typeface="Coming Soon"/>
              </a:rPr>
              <a:t>recognise, find and name a half as 1 of 2 equal parts of an object, shape or quantity</a:t>
            </a:r>
          </a:p>
          <a:p>
            <a:pPr algn="ctr">
              <a:lnSpc>
                <a:spcPts val="3919"/>
              </a:lnSpc>
              <a:spcBef>
                <a:spcPct val="0"/>
              </a:spcBef>
            </a:pPr>
            <a:r>
              <a:rPr lang="en-US" sz="2799">
                <a:solidFill>
                  <a:srgbClr val="000000"/>
                </a:solidFill>
                <a:latin typeface="Coming Soon"/>
                <a:ea typeface="Coming Soon"/>
                <a:cs typeface="Coming Soon"/>
                <a:sym typeface="Coming Soon"/>
              </a:rPr>
              <a:t>recognise, find and name a quarter as 1 of 4 equal parts of an object, shape or quantity</a:t>
            </a:r>
          </a:p>
        </p:txBody>
      </p:sp>
      <p:sp>
        <p:nvSpPr>
          <p:cNvPr name="Freeform 25" id="25"/>
          <p:cNvSpPr/>
          <p:nvPr/>
        </p:nvSpPr>
        <p:spPr>
          <a:xfrm flipH="false" flipV="false" rot="-691721">
            <a:off x="7005173" y="9205462"/>
            <a:ext cx="2090039" cy="699213"/>
          </a:xfrm>
          <a:custGeom>
            <a:avLst/>
            <a:gdLst/>
            <a:ahLst/>
            <a:cxnLst/>
            <a:rect r="r" b="b" t="t" l="l"/>
            <a:pathLst>
              <a:path h="699213" w="2090039">
                <a:moveTo>
                  <a:pt x="0" y="0"/>
                </a:moveTo>
                <a:lnTo>
                  <a:pt x="2090039" y="0"/>
                </a:lnTo>
                <a:lnTo>
                  <a:pt x="2090039" y="699213"/>
                </a:lnTo>
                <a:lnTo>
                  <a:pt x="0" y="69921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grpSp>
        <p:nvGrpSpPr>
          <p:cNvPr name="Group 26" id="26"/>
          <p:cNvGrpSpPr/>
          <p:nvPr/>
        </p:nvGrpSpPr>
        <p:grpSpPr>
          <a:xfrm rot="0">
            <a:off x="9185602" y="1437764"/>
            <a:ext cx="7446064" cy="7874436"/>
            <a:chOff x="0" y="0"/>
            <a:chExt cx="1961103" cy="2073926"/>
          </a:xfrm>
        </p:grpSpPr>
        <p:sp>
          <p:nvSpPr>
            <p:cNvPr name="Freeform 27" id="27"/>
            <p:cNvSpPr/>
            <p:nvPr/>
          </p:nvSpPr>
          <p:spPr>
            <a:xfrm flipH="false" flipV="false" rot="0">
              <a:off x="0" y="0"/>
              <a:ext cx="1961103" cy="2073926"/>
            </a:xfrm>
            <a:custGeom>
              <a:avLst/>
              <a:gdLst/>
              <a:ahLst/>
              <a:cxnLst/>
              <a:rect r="r" b="b" t="t" l="l"/>
              <a:pathLst>
                <a:path h="2073926" w="1961103">
                  <a:moveTo>
                    <a:pt x="30152" y="0"/>
                  </a:moveTo>
                  <a:lnTo>
                    <a:pt x="1930951" y="0"/>
                  </a:lnTo>
                  <a:cubicBezTo>
                    <a:pt x="1938948" y="0"/>
                    <a:pt x="1946617" y="3177"/>
                    <a:pt x="1952272" y="8831"/>
                  </a:cubicBezTo>
                  <a:cubicBezTo>
                    <a:pt x="1957927" y="14486"/>
                    <a:pt x="1961103" y="22155"/>
                    <a:pt x="1961103" y="30152"/>
                  </a:cubicBezTo>
                  <a:lnTo>
                    <a:pt x="1961103" y="2043773"/>
                  </a:lnTo>
                  <a:cubicBezTo>
                    <a:pt x="1961103" y="2060426"/>
                    <a:pt x="1947604" y="2073926"/>
                    <a:pt x="1930951" y="2073926"/>
                  </a:cubicBezTo>
                  <a:lnTo>
                    <a:pt x="30152" y="2073926"/>
                  </a:lnTo>
                  <a:cubicBezTo>
                    <a:pt x="22155" y="2073926"/>
                    <a:pt x="14486" y="2070749"/>
                    <a:pt x="8831" y="2065094"/>
                  </a:cubicBezTo>
                  <a:cubicBezTo>
                    <a:pt x="3177" y="2059439"/>
                    <a:pt x="0" y="2051770"/>
                    <a:pt x="0" y="2043773"/>
                  </a:cubicBezTo>
                  <a:lnTo>
                    <a:pt x="0" y="30152"/>
                  </a:lnTo>
                  <a:cubicBezTo>
                    <a:pt x="0" y="22155"/>
                    <a:pt x="3177" y="14486"/>
                    <a:pt x="8831" y="8831"/>
                  </a:cubicBezTo>
                  <a:cubicBezTo>
                    <a:pt x="14486" y="3177"/>
                    <a:pt x="22155" y="0"/>
                    <a:pt x="30152" y="0"/>
                  </a:cubicBezTo>
                  <a:close/>
                </a:path>
              </a:pathLst>
            </a:custGeom>
            <a:solidFill>
              <a:srgbClr val="F5F4FF"/>
            </a:solidFill>
            <a:ln w="38100" cap="rnd">
              <a:solidFill>
                <a:srgbClr val="000000"/>
              </a:solidFill>
              <a:prstDash val="solid"/>
              <a:round/>
            </a:ln>
          </p:spPr>
        </p:sp>
        <p:sp>
          <p:nvSpPr>
            <p:cNvPr name="TextBox 28" id="28"/>
            <p:cNvSpPr txBox="true"/>
            <p:nvPr/>
          </p:nvSpPr>
          <p:spPr>
            <a:xfrm>
              <a:off x="0" y="-38100"/>
              <a:ext cx="1961103" cy="2112026"/>
            </a:xfrm>
            <a:prstGeom prst="rect">
              <a:avLst/>
            </a:prstGeom>
          </p:spPr>
          <p:txBody>
            <a:bodyPr anchor="ctr" rtlCol="false" tIns="50800" lIns="50800" bIns="50800" rIns="50800"/>
            <a:lstStyle/>
            <a:p>
              <a:pPr algn="ctr">
                <a:lnSpc>
                  <a:spcPts val="2659"/>
                </a:lnSpc>
                <a:spcBef>
                  <a:spcPct val="0"/>
                </a:spcBef>
              </a:pPr>
            </a:p>
          </p:txBody>
        </p:sp>
      </p:grpSp>
      <p:sp>
        <p:nvSpPr>
          <p:cNvPr name="Freeform 29" id="29"/>
          <p:cNvSpPr/>
          <p:nvPr/>
        </p:nvSpPr>
        <p:spPr>
          <a:xfrm flipH="false" flipV="false" rot="684848">
            <a:off x="13917543" y="8986927"/>
            <a:ext cx="1724864" cy="1129002"/>
          </a:xfrm>
          <a:custGeom>
            <a:avLst/>
            <a:gdLst/>
            <a:ahLst/>
            <a:cxnLst/>
            <a:rect r="r" b="b" t="t" l="l"/>
            <a:pathLst>
              <a:path h="1129002" w="1724864">
                <a:moveTo>
                  <a:pt x="0" y="0"/>
                </a:moveTo>
                <a:lnTo>
                  <a:pt x="1724863" y="0"/>
                </a:lnTo>
                <a:lnTo>
                  <a:pt x="1724863" y="1129002"/>
                </a:lnTo>
                <a:lnTo>
                  <a:pt x="0" y="1129002"/>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30" id="30"/>
          <p:cNvSpPr txBox="true"/>
          <p:nvPr/>
        </p:nvSpPr>
        <p:spPr>
          <a:xfrm rot="0">
            <a:off x="9273095" y="2184246"/>
            <a:ext cx="7271077" cy="3462655"/>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Coming Soon"/>
                <a:ea typeface="Coming Soon"/>
                <a:cs typeface="Coming Soon"/>
                <a:sym typeface="Coming Soon"/>
              </a:rPr>
              <a:t>• r</a:t>
            </a:r>
            <a:r>
              <a:rPr lang="en-US" sz="2799">
                <a:solidFill>
                  <a:srgbClr val="000000"/>
                </a:solidFill>
                <a:latin typeface="Coming Soon"/>
                <a:ea typeface="Coming Soon"/>
                <a:cs typeface="Coming Soon"/>
                <a:sym typeface="Coming Soon"/>
              </a:rPr>
              <a:t>ecognise and name common 2-D and 3-D shapes, including:</a:t>
            </a:r>
          </a:p>
          <a:p>
            <a:pPr algn="ctr">
              <a:lnSpc>
                <a:spcPts val="3919"/>
              </a:lnSpc>
              <a:spcBef>
                <a:spcPct val="0"/>
              </a:spcBef>
            </a:pPr>
            <a:r>
              <a:rPr lang="en-US" sz="2799">
                <a:solidFill>
                  <a:srgbClr val="000000"/>
                </a:solidFill>
                <a:latin typeface="Coming Soon"/>
                <a:ea typeface="Coming Soon"/>
                <a:cs typeface="Coming Soon"/>
                <a:sym typeface="Coming Soon"/>
              </a:rPr>
              <a:t>• 2-D shapes [for example, rectangles (including squares), circles and triangles]</a:t>
            </a:r>
          </a:p>
          <a:p>
            <a:pPr algn="ctr">
              <a:lnSpc>
                <a:spcPts val="3919"/>
              </a:lnSpc>
              <a:spcBef>
                <a:spcPct val="0"/>
              </a:spcBef>
            </a:pPr>
            <a:r>
              <a:rPr lang="en-US" sz="2799">
                <a:solidFill>
                  <a:srgbClr val="000000"/>
                </a:solidFill>
                <a:latin typeface="Coming Soon"/>
                <a:ea typeface="Coming Soon"/>
                <a:cs typeface="Coming Soon"/>
                <a:sym typeface="Coming Soon"/>
              </a:rPr>
              <a:t>• 3-D shapes [for example, cuboids (including cubes), pyramids and spheres]</a:t>
            </a:r>
          </a:p>
          <a:p>
            <a:pPr algn="ctr">
              <a:lnSpc>
                <a:spcPts val="3919"/>
              </a:lnSpc>
              <a:spcBef>
                <a:spcPct val="0"/>
              </a:spcBef>
            </a:pPr>
          </a:p>
        </p:txBody>
      </p:sp>
      <p:sp>
        <p:nvSpPr>
          <p:cNvPr name="TextBox 31" id="31"/>
          <p:cNvSpPr txBox="true"/>
          <p:nvPr/>
        </p:nvSpPr>
        <p:spPr>
          <a:xfrm rot="0">
            <a:off x="9533126" y="1491713"/>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Geometry - Shapes</a:t>
            </a:r>
          </a:p>
        </p:txBody>
      </p:sp>
      <p:sp>
        <p:nvSpPr>
          <p:cNvPr name="TextBox 32" id="32"/>
          <p:cNvSpPr txBox="true"/>
          <p:nvPr/>
        </p:nvSpPr>
        <p:spPr>
          <a:xfrm rot="0">
            <a:off x="9533126" y="5304635"/>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Geometry - Position and Direction</a:t>
            </a:r>
          </a:p>
        </p:txBody>
      </p:sp>
      <p:sp>
        <p:nvSpPr>
          <p:cNvPr name="TextBox 33" id="33"/>
          <p:cNvSpPr txBox="true"/>
          <p:nvPr/>
        </p:nvSpPr>
        <p:spPr>
          <a:xfrm rot="0">
            <a:off x="9401737" y="6140223"/>
            <a:ext cx="7013794" cy="1976755"/>
          </a:xfrm>
          <a:prstGeom prst="rect">
            <a:avLst/>
          </a:prstGeom>
        </p:spPr>
        <p:txBody>
          <a:bodyPr anchor="t" rtlCol="false" tIns="0" lIns="0" bIns="0" rIns="0">
            <a:spAutoFit/>
          </a:bodyPr>
          <a:lstStyle/>
          <a:p>
            <a:pPr algn="ctr">
              <a:lnSpc>
                <a:spcPts val="3919"/>
              </a:lnSpc>
            </a:pPr>
            <a:r>
              <a:rPr lang="en-US" sz="2799">
                <a:solidFill>
                  <a:srgbClr val="000000"/>
                </a:solidFill>
                <a:latin typeface="Coming Soon"/>
                <a:ea typeface="Coming Soon"/>
                <a:cs typeface="Coming Soon"/>
                <a:sym typeface="Coming Soon"/>
              </a:rPr>
              <a:t>•  describe position, direction and movement, including whole, half, quarter and three-quarter turns</a:t>
            </a:r>
          </a:p>
          <a:p>
            <a:pPr algn="ctr">
              <a:lnSpc>
                <a:spcPts val="3919"/>
              </a:lnSpc>
              <a:spcBef>
                <a:spcPct val="0"/>
              </a:spcBef>
            </a:pPr>
          </a:p>
        </p:txBody>
      </p:sp>
      <p:sp>
        <p:nvSpPr>
          <p:cNvPr name="TextBox 34" id="3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grpSp>
        <p:nvGrpSpPr>
          <p:cNvPr name="Group 2" id="2"/>
          <p:cNvGrpSpPr/>
          <p:nvPr/>
        </p:nvGrpSpPr>
        <p:grpSpPr>
          <a:xfrm rot="0">
            <a:off x="1651965" y="1515956"/>
            <a:ext cx="15020861" cy="7874436"/>
            <a:chOff x="0" y="0"/>
            <a:chExt cx="3956112" cy="2073926"/>
          </a:xfrm>
        </p:grpSpPr>
        <p:sp>
          <p:nvSpPr>
            <p:cNvPr name="Freeform 3" id="3"/>
            <p:cNvSpPr/>
            <p:nvPr/>
          </p:nvSpPr>
          <p:spPr>
            <a:xfrm flipH="false" flipV="false" rot="0">
              <a:off x="0" y="0"/>
              <a:ext cx="3956112" cy="2073926"/>
            </a:xfrm>
            <a:custGeom>
              <a:avLst/>
              <a:gdLst/>
              <a:ahLst/>
              <a:cxnLst/>
              <a:rect r="r" b="b" t="t" l="l"/>
              <a:pathLst>
                <a:path h="2073926" w="3956112">
                  <a:moveTo>
                    <a:pt x="14947" y="0"/>
                  </a:moveTo>
                  <a:lnTo>
                    <a:pt x="3941165" y="0"/>
                  </a:lnTo>
                  <a:cubicBezTo>
                    <a:pt x="3949420" y="0"/>
                    <a:pt x="3956112" y="6692"/>
                    <a:pt x="3956112" y="14947"/>
                  </a:cubicBezTo>
                  <a:lnTo>
                    <a:pt x="3956112" y="2058979"/>
                  </a:lnTo>
                  <a:cubicBezTo>
                    <a:pt x="3956112" y="2062943"/>
                    <a:pt x="3954537" y="2066745"/>
                    <a:pt x="3951734" y="2069548"/>
                  </a:cubicBezTo>
                  <a:cubicBezTo>
                    <a:pt x="3948931" y="2072351"/>
                    <a:pt x="3945129" y="2073926"/>
                    <a:pt x="3941165" y="2073926"/>
                  </a:cubicBezTo>
                  <a:lnTo>
                    <a:pt x="14947" y="2073926"/>
                  </a:lnTo>
                  <a:cubicBezTo>
                    <a:pt x="10983" y="2073926"/>
                    <a:pt x="7181" y="2072351"/>
                    <a:pt x="4378" y="2069548"/>
                  </a:cubicBezTo>
                  <a:cubicBezTo>
                    <a:pt x="1575" y="2066745"/>
                    <a:pt x="0" y="2062943"/>
                    <a:pt x="0" y="2058979"/>
                  </a:cubicBezTo>
                  <a:lnTo>
                    <a:pt x="0" y="14947"/>
                  </a:lnTo>
                  <a:cubicBezTo>
                    <a:pt x="0" y="10983"/>
                    <a:pt x="1575" y="7181"/>
                    <a:pt x="4378" y="4378"/>
                  </a:cubicBezTo>
                  <a:cubicBezTo>
                    <a:pt x="7181" y="1575"/>
                    <a:pt x="10983" y="0"/>
                    <a:pt x="14947" y="0"/>
                  </a:cubicBezTo>
                  <a:close/>
                </a:path>
              </a:pathLst>
            </a:custGeom>
            <a:solidFill>
              <a:srgbClr val="F5F4FF"/>
            </a:solidFill>
            <a:ln w="38100" cap="rnd">
              <a:solidFill>
                <a:srgbClr val="000000"/>
              </a:solidFill>
              <a:prstDash val="solid"/>
              <a:round/>
            </a:ln>
          </p:spPr>
        </p:sp>
        <p:sp>
          <p:nvSpPr>
            <p:cNvPr name="TextBox 4" id="4"/>
            <p:cNvSpPr txBox="true"/>
            <p:nvPr/>
          </p:nvSpPr>
          <p:spPr>
            <a:xfrm>
              <a:off x="0" y="-38100"/>
              <a:ext cx="3956112" cy="2112026"/>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583264">
            <a:off x="87111" y="1028597"/>
            <a:ext cx="789425" cy="1164032"/>
          </a:xfrm>
          <a:custGeom>
            <a:avLst/>
            <a:gdLst/>
            <a:ahLst/>
            <a:cxnLst/>
            <a:rect r="r" b="b" t="t" l="l"/>
            <a:pathLst>
              <a:path h="1164032" w="789425">
                <a:moveTo>
                  <a:pt x="0" y="0"/>
                </a:moveTo>
                <a:lnTo>
                  <a:pt x="789426" y="0"/>
                </a:lnTo>
                <a:lnTo>
                  <a:pt x="789426" y="1164032"/>
                </a:lnTo>
                <a:lnTo>
                  <a:pt x="0" y="11640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453204">
            <a:off x="-133626" y="3007304"/>
            <a:ext cx="1009221" cy="1209306"/>
          </a:xfrm>
          <a:custGeom>
            <a:avLst/>
            <a:gdLst/>
            <a:ahLst/>
            <a:cxnLst/>
            <a:rect r="r" b="b" t="t" l="l"/>
            <a:pathLst>
              <a:path h="1209306" w="1009221">
                <a:moveTo>
                  <a:pt x="0" y="0"/>
                </a:moveTo>
                <a:lnTo>
                  <a:pt x="1009221" y="0"/>
                </a:lnTo>
                <a:lnTo>
                  <a:pt x="1009221" y="1209306"/>
                </a:lnTo>
                <a:lnTo>
                  <a:pt x="0" y="1209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82160">
            <a:off x="-27271" y="5651171"/>
            <a:ext cx="921681" cy="1242462"/>
          </a:xfrm>
          <a:custGeom>
            <a:avLst/>
            <a:gdLst/>
            <a:ahLst/>
            <a:cxnLst/>
            <a:rect r="r" b="b" t="t" l="l"/>
            <a:pathLst>
              <a:path h="1242462" w="921681">
                <a:moveTo>
                  <a:pt x="0" y="0"/>
                </a:moveTo>
                <a:lnTo>
                  <a:pt x="921681" y="0"/>
                </a:lnTo>
                <a:lnTo>
                  <a:pt x="921681" y="1242461"/>
                </a:lnTo>
                <a:lnTo>
                  <a:pt x="0" y="12424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583264">
            <a:off x="-39369" y="8176964"/>
            <a:ext cx="733181" cy="1081098"/>
          </a:xfrm>
          <a:custGeom>
            <a:avLst/>
            <a:gdLst/>
            <a:ahLst/>
            <a:cxnLst/>
            <a:rect r="r" b="b" t="t" l="l"/>
            <a:pathLst>
              <a:path h="1081098" w="733181">
                <a:moveTo>
                  <a:pt x="0" y="0"/>
                </a:moveTo>
                <a:lnTo>
                  <a:pt x="733181" y="0"/>
                </a:lnTo>
                <a:lnTo>
                  <a:pt x="733181" y="1081098"/>
                </a:lnTo>
                <a:lnTo>
                  <a:pt x="0" y="10810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408235">
            <a:off x="643191" y="8262600"/>
            <a:ext cx="840037" cy="1129634"/>
          </a:xfrm>
          <a:custGeom>
            <a:avLst/>
            <a:gdLst/>
            <a:ahLst/>
            <a:cxnLst/>
            <a:rect r="r" b="b" t="t" l="l"/>
            <a:pathLst>
              <a:path h="1129634" w="840037">
                <a:moveTo>
                  <a:pt x="0" y="0"/>
                </a:moveTo>
                <a:lnTo>
                  <a:pt x="840037" y="0"/>
                </a:lnTo>
                <a:lnTo>
                  <a:pt x="840037" y="1129634"/>
                </a:lnTo>
                <a:lnTo>
                  <a:pt x="0" y="11296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560699">
            <a:off x="16715811" y="418482"/>
            <a:ext cx="822719" cy="1103648"/>
          </a:xfrm>
          <a:custGeom>
            <a:avLst/>
            <a:gdLst/>
            <a:ahLst/>
            <a:cxnLst/>
            <a:rect r="r" b="b" t="t" l="l"/>
            <a:pathLst>
              <a:path h="1103648" w="822719">
                <a:moveTo>
                  <a:pt x="0" y="0"/>
                </a:moveTo>
                <a:lnTo>
                  <a:pt x="822720" y="0"/>
                </a:lnTo>
                <a:lnTo>
                  <a:pt x="822720" y="1103648"/>
                </a:lnTo>
                <a:lnTo>
                  <a:pt x="0" y="110364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560699">
            <a:off x="17581817" y="579366"/>
            <a:ext cx="764527" cy="1103648"/>
          </a:xfrm>
          <a:custGeom>
            <a:avLst/>
            <a:gdLst/>
            <a:ahLst/>
            <a:cxnLst/>
            <a:rect r="r" b="b" t="t" l="l"/>
            <a:pathLst>
              <a:path h="1103648" w="764527">
                <a:moveTo>
                  <a:pt x="0" y="0"/>
                </a:moveTo>
                <a:lnTo>
                  <a:pt x="764527" y="0"/>
                </a:lnTo>
                <a:lnTo>
                  <a:pt x="764527" y="1103648"/>
                </a:lnTo>
                <a:lnTo>
                  <a:pt x="0" y="110364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660003">
            <a:off x="16662258" y="3178280"/>
            <a:ext cx="818498" cy="1160242"/>
          </a:xfrm>
          <a:custGeom>
            <a:avLst/>
            <a:gdLst/>
            <a:ahLst/>
            <a:cxnLst/>
            <a:rect r="r" b="b" t="t" l="l"/>
            <a:pathLst>
              <a:path h="1160242" w="818498">
                <a:moveTo>
                  <a:pt x="0" y="0"/>
                </a:moveTo>
                <a:lnTo>
                  <a:pt x="818498" y="0"/>
                </a:lnTo>
                <a:lnTo>
                  <a:pt x="818498" y="1160242"/>
                </a:lnTo>
                <a:lnTo>
                  <a:pt x="0" y="116024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false" flipV="false" rot="-660003">
            <a:off x="17465310" y="3017876"/>
            <a:ext cx="862798" cy="1160242"/>
          </a:xfrm>
          <a:custGeom>
            <a:avLst/>
            <a:gdLst/>
            <a:ahLst/>
            <a:cxnLst/>
            <a:rect r="r" b="b" t="t" l="l"/>
            <a:pathLst>
              <a:path h="1160242" w="862798">
                <a:moveTo>
                  <a:pt x="0" y="0"/>
                </a:moveTo>
                <a:lnTo>
                  <a:pt x="862798" y="0"/>
                </a:lnTo>
                <a:lnTo>
                  <a:pt x="862798" y="1160242"/>
                </a:lnTo>
                <a:lnTo>
                  <a:pt x="0" y="11602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687350">
            <a:off x="17614173" y="5901512"/>
            <a:ext cx="801068" cy="1079872"/>
          </a:xfrm>
          <a:custGeom>
            <a:avLst/>
            <a:gdLst/>
            <a:ahLst/>
            <a:cxnLst/>
            <a:rect r="r" b="b" t="t" l="l"/>
            <a:pathLst>
              <a:path h="1079872" w="801068">
                <a:moveTo>
                  <a:pt x="0" y="0"/>
                </a:moveTo>
                <a:lnTo>
                  <a:pt x="801068" y="0"/>
                </a:lnTo>
                <a:lnTo>
                  <a:pt x="801068" y="1079872"/>
                </a:lnTo>
                <a:lnTo>
                  <a:pt x="0" y="10798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687350">
            <a:off x="16729927" y="5732466"/>
            <a:ext cx="901202" cy="1079872"/>
          </a:xfrm>
          <a:custGeom>
            <a:avLst/>
            <a:gdLst/>
            <a:ahLst/>
            <a:cxnLst/>
            <a:rect r="r" b="b" t="t" l="l"/>
            <a:pathLst>
              <a:path h="1079872" w="901202">
                <a:moveTo>
                  <a:pt x="0" y="0"/>
                </a:moveTo>
                <a:lnTo>
                  <a:pt x="901202" y="0"/>
                </a:lnTo>
                <a:lnTo>
                  <a:pt x="901202" y="1079871"/>
                </a:lnTo>
                <a:lnTo>
                  <a:pt x="0" y="107987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6" id="16"/>
          <p:cNvSpPr/>
          <p:nvPr/>
        </p:nvSpPr>
        <p:spPr>
          <a:xfrm flipH="false" flipV="false" rot="-665515">
            <a:off x="17428866" y="8220177"/>
            <a:ext cx="911910" cy="1092703"/>
          </a:xfrm>
          <a:custGeom>
            <a:avLst/>
            <a:gdLst/>
            <a:ahLst/>
            <a:cxnLst/>
            <a:rect r="r" b="b" t="t" l="l"/>
            <a:pathLst>
              <a:path h="1092703" w="911910">
                <a:moveTo>
                  <a:pt x="0" y="0"/>
                </a:moveTo>
                <a:lnTo>
                  <a:pt x="911909" y="0"/>
                </a:lnTo>
                <a:lnTo>
                  <a:pt x="911909" y="1092703"/>
                </a:lnTo>
                <a:lnTo>
                  <a:pt x="0" y="10927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665515">
            <a:off x="16589803" y="8394409"/>
            <a:ext cx="812573" cy="1092703"/>
          </a:xfrm>
          <a:custGeom>
            <a:avLst/>
            <a:gdLst/>
            <a:ahLst/>
            <a:cxnLst/>
            <a:rect r="r" b="b" t="t" l="l"/>
            <a:pathLst>
              <a:path h="1092703" w="812573">
                <a:moveTo>
                  <a:pt x="0" y="0"/>
                </a:moveTo>
                <a:lnTo>
                  <a:pt x="812573" y="0"/>
                </a:lnTo>
                <a:lnTo>
                  <a:pt x="812573" y="1092703"/>
                </a:lnTo>
                <a:lnTo>
                  <a:pt x="0" y="10927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1960349" y="183639"/>
            <a:ext cx="14367303" cy="1130300"/>
          </a:xfrm>
          <a:prstGeom prst="rect">
            <a:avLst/>
          </a:prstGeom>
        </p:spPr>
        <p:txBody>
          <a:bodyPr anchor="t" rtlCol="false" tIns="0" lIns="0" bIns="0" rIns="0">
            <a:spAutoFit/>
          </a:bodyPr>
          <a:lstStyle/>
          <a:p>
            <a:pPr algn="ctr" marL="0" indent="0" lvl="0">
              <a:lnSpc>
                <a:spcPts val="9100"/>
              </a:lnSpc>
              <a:spcBef>
                <a:spcPct val="0"/>
              </a:spcBef>
            </a:pPr>
            <a:r>
              <a:rPr lang="en-US" sz="6500">
                <a:solidFill>
                  <a:srgbClr val="000000"/>
                </a:solidFill>
                <a:latin typeface="Coming Soon"/>
                <a:ea typeface="Coming Soon"/>
                <a:cs typeface="Coming Soon"/>
                <a:sym typeface="Coming Soon"/>
              </a:rPr>
              <a:t>Year 1 National Curriculum</a:t>
            </a:r>
          </a:p>
        </p:txBody>
      </p:sp>
      <p:sp>
        <p:nvSpPr>
          <p:cNvPr name="TextBox 19" id="19"/>
          <p:cNvSpPr txBox="true"/>
          <p:nvPr/>
        </p:nvSpPr>
        <p:spPr>
          <a:xfrm rot="0">
            <a:off x="1705224" y="2434427"/>
            <a:ext cx="14768009" cy="6844206"/>
          </a:xfrm>
          <a:prstGeom prst="rect">
            <a:avLst/>
          </a:prstGeom>
        </p:spPr>
        <p:txBody>
          <a:bodyPr anchor="t" rtlCol="false" tIns="0" lIns="0" bIns="0" rIns="0">
            <a:spAutoFit/>
          </a:bodyPr>
          <a:lstStyle/>
          <a:p>
            <a:pPr algn="l" marL="604519" indent="-302260" lvl="1">
              <a:lnSpc>
                <a:spcPts val="2799"/>
              </a:lnSpc>
              <a:buFont typeface="Arial"/>
              <a:buChar char="•"/>
            </a:pPr>
            <a:r>
              <a:rPr lang="en-US" sz="2799">
                <a:solidFill>
                  <a:srgbClr val="000000"/>
                </a:solidFill>
                <a:latin typeface="Coming Soon"/>
                <a:ea typeface="Coming Soon"/>
                <a:cs typeface="Coming Soon"/>
                <a:sym typeface="Coming Soon"/>
              </a:rPr>
              <a:t>compare,</a:t>
            </a:r>
            <a:r>
              <a:rPr lang="en-US" sz="2799" u="none">
                <a:solidFill>
                  <a:srgbClr val="000000"/>
                </a:solidFill>
                <a:latin typeface="Coming Soon"/>
                <a:ea typeface="Coming Soon"/>
                <a:cs typeface="Coming Soon"/>
                <a:sym typeface="Coming Soon"/>
              </a:rPr>
              <a:t> describe and solve practical problems for:</a:t>
            </a:r>
          </a:p>
          <a:p>
            <a:pPr algn="l" marL="1209039" indent="-403013" lvl="2">
              <a:lnSpc>
                <a:spcPts val="2799"/>
              </a:lnSpc>
              <a:buFont typeface="Arial"/>
              <a:buChar char="⚬"/>
            </a:pPr>
            <a:r>
              <a:rPr lang="en-US" sz="2799" u="none">
                <a:solidFill>
                  <a:srgbClr val="000000"/>
                </a:solidFill>
                <a:latin typeface="Coming Soon"/>
                <a:ea typeface="Coming Soon"/>
                <a:cs typeface="Coming Soon"/>
                <a:sym typeface="Coming Soon"/>
              </a:rPr>
              <a:t>lengths and heights [for example, long/short, longer/shorter, tall/short, double/half]</a:t>
            </a:r>
          </a:p>
          <a:p>
            <a:pPr algn="l" marL="1209039" indent="-403013" lvl="2">
              <a:lnSpc>
                <a:spcPts val="2799"/>
              </a:lnSpc>
              <a:buFont typeface="Arial"/>
              <a:buChar char="⚬"/>
            </a:pPr>
            <a:r>
              <a:rPr lang="en-US" sz="2799" u="none">
                <a:solidFill>
                  <a:srgbClr val="000000"/>
                </a:solidFill>
                <a:latin typeface="Coming Soon"/>
                <a:ea typeface="Coming Soon"/>
                <a:cs typeface="Coming Soon"/>
                <a:sym typeface="Coming Soon"/>
              </a:rPr>
              <a:t>mass/weight [for example, heavy/light, heavier than, lighter than]</a:t>
            </a:r>
          </a:p>
          <a:p>
            <a:pPr algn="l" marL="1209039" indent="-403013" lvl="2">
              <a:lnSpc>
                <a:spcPts val="2799"/>
              </a:lnSpc>
              <a:buFont typeface="Arial"/>
              <a:buChar char="⚬"/>
            </a:pPr>
            <a:r>
              <a:rPr lang="en-US" sz="2799" u="none">
                <a:solidFill>
                  <a:srgbClr val="000000"/>
                </a:solidFill>
                <a:latin typeface="Coming Soon"/>
                <a:ea typeface="Coming Soon"/>
                <a:cs typeface="Coming Soon"/>
                <a:sym typeface="Coming Soon"/>
              </a:rPr>
              <a:t>capacity and volume [for example, full/empty, more than, less than, half, half full, quarter]</a:t>
            </a:r>
          </a:p>
          <a:p>
            <a:pPr algn="l" marL="1209039" indent="-403013" lvl="2">
              <a:lnSpc>
                <a:spcPts val="2799"/>
              </a:lnSpc>
              <a:buFont typeface="Arial"/>
              <a:buChar char="⚬"/>
            </a:pPr>
            <a:r>
              <a:rPr lang="en-US" sz="2799" u="none">
                <a:solidFill>
                  <a:srgbClr val="000000"/>
                </a:solidFill>
                <a:latin typeface="Coming Soon"/>
                <a:ea typeface="Coming Soon"/>
                <a:cs typeface="Coming Soon"/>
                <a:sym typeface="Coming Soon"/>
              </a:rPr>
              <a:t>time [for example, quicker, slower, earlier, later]</a:t>
            </a:r>
          </a:p>
          <a:p>
            <a:pPr algn="l" marL="604519" indent="-302260" lvl="1">
              <a:lnSpc>
                <a:spcPts val="2799"/>
              </a:lnSpc>
              <a:buFont typeface="Arial"/>
              <a:buChar char="•"/>
            </a:pPr>
            <a:r>
              <a:rPr lang="en-US" sz="2799" u="none">
                <a:solidFill>
                  <a:srgbClr val="000000"/>
                </a:solidFill>
                <a:latin typeface="Coming Soon"/>
                <a:ea typeface="Coming Soon"/>
                <a:cs typeface="Coming Soon"/>
                <a:sym typeface="Coming Soon"/>
              </a:rPr>
              <a:t>measure and begin to record the following:</a:t>
            </a:r>
          </a:p>
          <a:p>
            <a:pPr algn="l" marL="1209039" indent="-403013" lvl="2">
              <a:lnSpc>
                <a:spcPts val="2799"/>
              </a:lnSpc>
              <a:buFont typeface="Arial"/>
              <a:buChar char="⚬"/>
            </a:pPr>
            <a:r>
              <a:rPr lang="en-US" sz="2799" u="none">
                <a:solidFill>
                  <a:srgbClr val="000000"/>
                </a:solidFill>
                <a:latin typeface="Coming Soon"/>
                <a:ea typeface="Coming Soon"/>
                <a:cs typeface="Coming Soon"/>
                <a:sym typeface="Coming Soon"/>
              </a:rPr>
              <a:t>lengths and heights</a:t>
            </a:r>
          </a:p>
          <a:p>
            <a:pPr algn="l" marL="1209039" indent="-403013" lvl="2">
              <a:lnSpc>
                <a:spcPts val="2799"/>
              </a:lnSpc>
              <a:buFont typeface="Arial"/>
              <a:buChar char="⚬"/>
            </a:pPr>
            <a:r>
              <a:rPr lang="en-US" sz="2799" u="none">
                <a:solidFill>
                  <a:srgbClr val="000000"/>
                </a:solidFill>
                <a:latin typeface="Coming Soon"/>
                <a:ea typeface="Coming Soon"/>
                <a:cs typeface="Coming Soon"/>
                <a:sym typeface="Coming Soon"/>
              </a:rPr>
              <a:t>mass/weight</a:t>
            </a:r>
          </a:p>
          <a:p>
            <a:pPr algn="l" marL="1209039" indent="-403013" lvl="2">
              <a:lnSpc>
                <a:spcPts val="2799"/>
              </a:lnSpc>
              <a:buFont typeface="Arial"/>
              <a:buChar char="⚬"/>
            </a:pPr>
            <a:r>
              <a:rPr lang="en-US" sz="2799" u="none">
                <a:solidFill>
                  <a:srgbClr val="000000"/>
                </a:solidFill>
                <a:latin typeface="Coming Soon"/>
                <a:ea typeface="Coming Soon"/>
                <a:cs typeface="Coming Soon"/>
                <a:sym typeface="Coming Soon"/>
              </a:rPr>
              <a:t>capacity and volume</a:t>
            </a:r>
          </a:p>
          <a:p>
            <a:pPr algn="l" marL="1209039" indent="-403013" lvl="2">
              <a:lnSpc>
                <a:spcPts val="2799"/>
              </a:lnSpc>
              <a:buFont typeface="Arial"/>
              <a:buChar char="⚬"/>
            </a:pPr>
            <a:r>
              <a:rPr lang="en-US" sz="2799" u="none">
                <a:solidFill>
                  <a:srgbClr val="000000"/>
                </a:solidFill>
                <a:latin typeface="Coming Soon"/>
                <a:ea typeface="Coming Soon"/>
                <a:cs typeface="Coming Soon"/>
                <a:sym typeface="Coming Soon"/>
              </a:rPr>
              <a:t>time (hours, minutes, seconds)</a:t>
            </a:r>
          </a:p>
          <a:p>
            <a:pPr algn="l" marL="1209039" indent="-403013" lvl="2">
              <a:lnSpc>
                <a:spcPts val="2799"/>
              </a:lnSpc>
              <a:buFont typeface="Arial"/>
              <a:buChar char="⚬"/>
            </a:pPr>
            <a:r>
              <a:rPr lang="en-US" sz="2799" u="none">
                <a:solidFill>
                  <a:srgbClr val="000000"/>
                </a:solidFill>
                <a:latin typeface="Coming Soon"/>
                <a:ea typeface="Coming Soon"/>
                <a:cs typeface="Coming Soon"/>
                <a:sym typeface="Coming Soon"/>
              </a:rPr>
              <a:t>recognise and know the value of different denominations of coins and notes</a:t>
            </a:r>
          </a:p>
          <a:p>
            <a:pPr algn="l" marL="1209039" indent="-403013" lvl="2">
              <a:lnSpc>
                <a:spcPts val="2799"/>
              </a:lnSpc>
              <a:buFont typeface="Arial"/>
              <a:buChar char="⚬"/>
            </a:pPr>
            <a:r>
              <a:rPr lang="en-US" sz="2799" u="none">
                <a:solidFill>
                  <a:srgbClr val="000000"/>
                </a:solidFill>
                <a:latin typeface="Coming Soon"/>
                <a:ea typeface="Coming Soon"/>
                <a:cs typeface="Coming Soon"/>
                <a:sym typeface="Coming Soon"/>
              </a:rPr>
              <a:t>sequence events in chronological order using language [for example, before and after, next, first, today, yesterday, tomorrow, morning, afternoon and evening]</a:t>
            </a:r>
          </a:p>
          <a:p>
            <a:pPr algn="l" marL="604519" indent="-302260" lvl="1">
              <a:lnSpc>
                <a:spcPts val="2799"/>
              </a:lnSpc>
              <a:buFont typeface="Arial"/>
              <a:buChar char="•"/>
            </a:pPr>
            <a:r>
              <a:rPr lang="en-US" sz="2799" u="none">
                <a:solidFill>
                  <a:srgbClr val="000000"/>
                </a:solidFill>
                <a:latin typeface="Coming Soon"/>
                <a:ea typeface="Coming Soon"/>
                <a:cs typeface="Coming Soon"/>
                <a:sym typeface="Coming Soon"/>
              </a:rPr>
              <a:t>recognise and use language relating to dates, including days of the week, weeks, months and years</a:t>
            </a:r>
          </a:p>
          <a:p>
            <a:pPr algn="l" marL="604519" indent="-302260" lvl="1">
              <a:lnSpc>
                <a:spcPts val="2799"/>
              </a:lnSpc>
              <a:buFont typeface="Arial"/>
              <a:buChar char="•"/>
            </a:pPr>
            <a:r>
              <a:rPr lang="en-US" sz="2799" u="none">
                <a:solidFill>
                  <a:srgbClr val="000000"/>
                </a:solidFill>
                <a:latin typeface="Coming Soon"/>
                <a:ea typeface="Coming Soon"/>
                <a:cs typeface="Coming Soon"/>
                <a:sym typeface="Coming Soon"/>
              </a:rPr>
              <a:t>tell the time to the hour and half past the hour and draw the hands on a clock face to show these times</a:t>
            </a:r>
          </a:p>
          <a:p>
            <a:pPr algn="ctr" marL="0" indent="0" lvl="0">
              <a:lnSpc>
                <a:spcPts val="4390"/>
              </a:lnSpc>
              <a:spcBef>
                <a:spcPct val="0"/>
              </a:spcBef>
            </a:pPr>
          </a:p>
        </p:txBody>
      </p:sp>
      <p:sp>
        <p:nvSpPr>
          <p:cNvPr name="Freeform 20" id="20"/>
          <p:cNvSpPr/>
          <p:nvPr/>
        </p:nvSpPr>
        <p:spPr>
          <a:xfrm flipH="false" flipV="false" rot="0">
            <a:off x="779821" y="-659631"/>
            <a:ext cx="2606670" cy="2594217"/>
          </a:xfrm>
          <a:custGeom>
            <a:avLst/>
            <a:gdLst/>
            <a:ahLst/>
            <a:cxnLst/>
            <a:rect r="r" b="b" t="t" l="l"/>
            <a:pathLst>
              <a:path h="2594217" w="2606670">
                <a:moveTo>
                  <a:pt x="0" y="0"/>
                </a:moveTo>
                <a:lnTo>
                  <a:pt x="2606669" y="0"/>
                </a:lnTo>
                <a:lnTo>
                  <a:pt x="2606669" y="2594217"/>
                </a:lnTo>
                <a:lnTo>
                  <a:pt x="0" y="259421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691721">
            <a:off x="7005173" y="9205462"/>
            <a:ext cx="2090039" cy="699213"/>
          </a:xfrm>
          <a:custGeom>
            <a:avLst/>
            <a:gdLst/>
            <a:ahLst/>
            <a:cxnLst/>
            <a:rect r="r" b="b" t="t" l="l"/>
            <a:pathLst>
              <a:path h="699213" w="2090039">
                <a:moveTo>
                  <a:pt x="0" y="0"/>
                </a:moveTo>
                <a:lnTo>
                  <a:pt x="2090039" y="0"/>
                </a:lnTo>
                <a:lnTo>
                  <a:pt x="2090039" y="699213"/>
                </a:lnTo>
                <a:lnTo>
                  <a:pt x="0" y="69921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22" id="22"/>
          <p:cNvSpPr txBox="true"/>
          <p:nvPr/>
        </p:nvSpPr>
        <p:spPr>
          <a:xfrm rot="0">
            <a:off x="5753636" y="1629786"/>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Measurement</a:t>
            </a:r>
          </a:p>
        </p:txBody>
      </p:sp>
      <p:sp>
        <p:nvSpPr>
          <p:cNvPr name="Freeform 23" id="23"/>
          <p:cNvSpPr/>
          <p:nvPr/>
        </p:nvSpPr>
        <p:spPr>
          <a:xfrm flipH="false" flipV="false" rot="684848">
            <a:off x="13917543" y="8986927"/>
            <a:ext cx="1724864" cy="1129002"/>
          </a:xfrm>
          <a:custGeom>
            <a:avLst/>
            <a:gdLst/>
            <a:ahLst/>
            <a:cxnLst/>
            <a:rect r="r" b="b" t="t" l="l"/>
            <a:pathLst>
              <a:path h="1129002" w="1724864">
                <a:moveTo>
                  <a:pt x="0" y="0"/>
                </a:moveTo>
                <a:lnTo>
                  <a:pt x="1724863" y="0"/>
                </a:lnTo>
                <a:lnTo>
                  <a:pt x="1724863" y="1129002"/>
                </a:lnTo>
                <a:lnTo>
                  <a:pt x="0" y="1129002"/>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24" id="2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7</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sp>
        <p:nvSpPr>
          <p:cNvPr name="TextBox 2" id="2"/>
          <p:cNvSpPr txBox="true"/>
          <p:nvPr/>
        </p:nvSpPr>
        <p:spPr>
          <a:xfrm rot="0">
            <a:off x="1869223" y="135891"/>
            <a:ext cx="14367303" cy="1130300"/>
          </a:xfrm>
          <a:prstGeom prst="rect">
            <a:avLst/>
          </a:prstGeom>
        </p:spPr>
        <p:txBody>
          <a:bodyPr anchor="t" rtlCol="false" tIns="0" lIns="0" bIns="0" rIns="0">
            <a:spAutoFit/>
          </a:bodyPr>
          <a:lstStyle/>
          <a:p>
            <a:pPr algn="ctr" marL="0" indent="0" lvl="0">
              <a:lnSpc>
                <a:spcPts val="9100"/>
              </a:lnSpc>
              <a:spcBef>
                <a:spcPct val="0"/>
              </a:spcBef>
            </a:pPr>
            <a:r>
              <a:rPr lang="en-US" sz="6500">
                <a:solidFill>
                  <a:srgbClr val="000000"/>
                </a:solidFill>
                <a:latin typeface="Coming Soon"/>
                <a:ea typeface="Coming Soon"/>
                <a:cs typeface="Coming Soon"/>
                <a:sym typeface="Coming Soon"/>
              </a:rPr>
              <a:t>Year 2 National Curriculum</a:t>
            </a:r>
          </a:p>
        </p:txBody>
      </p:sp>
      <p:sp>
        <p:nvSpPr>
          <p:cNvPr name="Freeform 3" id="3"/>
          <p:cNvSpPr/>
          <p:nvPr/>
        </p:nvSpPr>
        <p:spPr>
          <a:xfrm flipH="false" flipV="false" rot="-524327">
            <a:off x="-535890" y="7337155"/>
            <a:ext cx="2358917" cy="3126276"/>
          </a:xfrm>
          <a:custGeom>
            <a:avLst/>
            <a:gdLst/>
            <a:ahLst/>
            <a:cxnLst/>
            <a:rect r="r" b="b" t="t" l="l"/>
            <a:pathLst>
              <a:path h="3126276" w="2358917">
                <a:moveTo>
                  <a:pt x="0" y="0"/>
                </a:moveTo>
                <a:lnTo>
                  <a:pt x="2358917" y="0"/>
                </a:lnTo>
                <a:lnTo>
                  <a:pt x="2358917" y="3126276"/>
                </a:lnTo>
                <a:lnTo>
                  <a:pt x="0" y="3126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533673" y="372733"/>
            <a:ext cx="2049919" cy="2057400"/>
          </a:xfrm>
          <a:custGeom>
            <a:avLst/>
            <a:gdLst/>
            <a:ahLst/>
            <a:cxnLst/>
            <a:rect r="r" b="b" t="t" l="l"/>
            <a:pathLst>
              <a:path h="2057400" w="2049919">
                <a:moveTo>
                  <a:pt x="0" y="0"/>
                </a:moveTo>
                <a:lnTo>
                  <a:pt x="2049919" y="0"/>
                </a:lnTo>
                <a:lnTo>
                  <a:pt x="2049919"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992517" y="1437764"/>
            <a:ext cx="7794776" cy="8261894"/>
            <a:chOff x="0" y="0"/>
            <a:chExt cx="2052945" cy="2175972"/>
          </a:xfrm>
        </p:grpSpPr>
        <p:sp>
          <p:nvSpPr>
            <p:cNvPr name="Freeform 6" id="6"/>
            <p:cNvSpPr/>
            <p:nvPr/>
          </p:nvSpPr>
          <p:spPr>
            <a:xfrm flipH="false" flipV="false" rot="0">
              <a:off x="0" y="0"/>
              <a:ext cx="2052945" cy="2175972"/>
            </a:xfrm>
            <a:custGeom>
              <a:avLst/>
              <a:gdLst/>
              <a:ahLst/>
              <a:cxnLst/>
              <a:rect r="r" b="b" t="t" l="l"/>
              <a:pathLst>
                <a:path h="2175972" w="2052945">
                  <a:moveTo>
                    <a:pt x="28803" y="0"/>
                  </a:moveTo>
                  <a:lnTo>
                    <a:pt x="2024142" y="0"/>
                  </a:lnTo>
                  <a:cubicBezTo>
                    <a:pt x="2040050" y="0"/>
                    <a:pt x="2052945" y="12896"/>
                    <a:pt x="2052945" y="28803"/>
                  </a:cubicBezTo>
                  <a:lnTo>
                    <a:pt x="2052945" y="2147169"/>
                  </a:lnTo>
                  <a:cubicBezTo>
                    <a:pt x="2052945" y="2163076"/>
                    <a:pt x="2040050" y="2175972"/>
                    <a:pt x="2024142" y="2175972"/>
                  </a:cubicBezTo>
                  <a:lnTo>
                    <a:pt x="28803" y="2175972"/>
                  </a:lnTo>
                  <a:cubicBezTo>
                    <a:pt x="12896" y="2175972"/>
                    <a:pt x="0" y="2163076"/>
                    <a:pt x="0" y="2147169"/>
                  </a:cubicBezTo>
                  <a:lnTo>
                    <a:pt x="0" y="28803"/>
                  </a:lnTo>
                  <a:cubicBezTo>
                    <a:pt x="0" y="12896"/>
                    <a:pt x="12896" y="0"/>
                    <a:pt x="28803"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2052945" cy="2214072"/>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235970" y="2252063"/>
            <a:ext cx="6959158" cy="7196631"/>
          </a:xfrm>
          <a:prstGeom prst="rect">
            <a:avLst/>
          </a:prstGeom>
        </p:spPr>
        <p:txBody>
          <a:bodyPr anchor="t" rtlCol="false" tIns="0" lIns="0" bIns="0" rIns="0">
            <a:spAutoFit/>
          </a:bodyPr>
          <a:lstStyle/>
          <a:p>
            <a:pPr algn="ctr">
              <a:lnSpc>
                <a:spcPts val="2799"/>
              </a:lnSpc>
            </a:pPr>
            <a:r>
              <a:rPr lang="en-US" sz="2799">
                <a:solidFill>
                  <a:srgbClr val="000000"/>
                </a:solidFill>
                <a:latin typeface="Coming Soon"/>
                <a:ea typeface="Coming Soon"/>
                <a:cs typeface="Coming Soon"/>
                <a:sym typeface="Coming Soon"/>
              </a:rPr>
              <a:t>• count</a:t>
            </a:r>
            <a:r>
              <a:rPr lang="en-US" sz="2799" u="none">
                <a:solidFill>
                  <a:srgbClr val="000000"/>
                </a:solidFill>
                <a:latin typeface="Coming Soon"/>
                <a:ea typeface="Coming Soon"/>
                <a:cs typeface="Coming Soon"/>
                <a:sym typeface="Coming Soon"/>
              </a:rPr>
              <a:t> in steps of 2, 3, and 5 from 0, and in 10s from any number, forward and backward</a:t>
            </a:r>
          </a:p>
          <a:p>
            <a:pPr algn="ctr">
              <a:lnSpc>
                <a:spcPts val="2799"/>
              </a:lnSpc>
            </a:pPr>
          </a:p>
          <a:p>
            <a:pPr algn="ctr">
              <a:lnSpc>
                <a:spcPts val="2799"/>
              </a:lnSpc>
            </a:pPr>
            <a:r>
              <a:rPr lang="en-US" sz="2799" u="none">
                <a:solidFill>
                  <a:srgbClr val="000000"/>
                </a:solidFill>
                <a:latin typeface="Coming Soon"/>
                <a:ea typeface="Coming Soon"/>
                <a:cs typeface="Coming Soon"/>
                <a:sym typeface="Coming Soon"/>
              </a:rPr>
              <a:t>• </a:t>
            </a:r>
            <a:r>
              <a:rPr lang="en-US" sz="2799" u="none">
                <a:solidFill>
                  <a:srgbClr val="000000"/>
                </a:solidFill>
                <a:latin typeface="Coming Soon"/>
                <a:ea typeface="Coming Soon"/>
                <a:cs typeface="Coming Soon"/>
                <a:sym typeface="Coming Soon"/>
              </a:rPr>
              <a:t>recognise the place value of each digit in a two-digit number (10s, 1s)</a:t>
            </a:r>
          </a:p>
          <a:p>
            <a:pPr algn="ctr">
              <a:lnSpc>
                <a:spcPts val="2799"/>
              </a:lnSpc>
            </a:pPr>
          </a:p>
          <a:p>
            <a:pPr algn="ctr">
              <a:lnSpc>
                <a:spcPts val="2799"/>
              </a:lnSpc>
            </a:pPr>
            <a:r>
              <a:rPr lang="en-US" sz="2799" u="none">
                <a:solidFill>
                  <a:srgbClr val="000000"/>
                </a:solidFill>
                <a:latin typeface="Coming Soon"/>
                <a:ea typeface="Coming Soon"/>
                <a:cs typeface="Coming Soon"/>
                <a:sym typeface="Coming Soon"/>
              </a:rPr>
              <a:t>•</a:t>
            </a:r>
            <a:r>
              <a:rPr lang="en-US" sz="2799" u="none">
                <a:solidFill>
                  <a:srgbClr val="000000"/>
                </a:solidFill>
                <a:latin typeface="Coming Soon"/>
                <a:ea typeface="Coming Soon"/>
                <a:cs typeface="Coming Soon"/>
                <a:sym typeface="Coming Soon"/>
              </a:rPr>
              <a:t>identify, represent and estimate numbers using different representations, including the number line</a:t>
            </a:r>
          </a:p>
          <a:p>
            <a:pPr algn="ctr">
              <a:lnSpc>
                <a:spcPts val="2799"/>
              </a:lnSpc>
            </a:pPr>
          </a:p>
          <a:p>
            <a:pPr algn="ctr">
              <a:lnSpc>
                <a:spcPts val="2799"/>
              </a:lnSpc>
            </a:pPr>
            <a:r>
              <a:rPr lang="en-US" sz="2799" u="none">
                <a:solidFill>
                  <a:srgbClr val="000000"/>
                </a:solidFill>
                <a:latin typeface="Coming Soon"/>
                <a:ea typeface="Coming Soon"/>
                <a:cs typeface="Coming Soon"/>
                <a:sym typeface="Coming Soon"/>
              </a:rPr>
              <a:t>• </a:t>
            </a:r>
            <a:r>
              <a:rPr lang="en-US" sz="2799" u="none">
                <a:solidFill>
                  <a:srgbClr val="000000"/>
                </a:solidFill>
                <a:latin typeface="Coming Soon"/>
                <a:ea typeface="Coming Soon"/>
                <a:cs typeface="Coming Soon"/>
                <a:sym typeface="Coming Soon"/>
              </a:rPr>
              <a:t>compare and order numbers from 0 up to 100; use &lt;, &gt; and = signs</a:t>
            </a:r>
          </a:p>
          <a:p>
            <a:pPr algn="ctr">
              <a:lnSpc>
                <a:spcPts val="2799"/>
              </a:lnSpc>
            </a:pPr>
          </a:p>
          <a:p>
            <a:pPr algn="ctr">
              <a:lnSpc>
                <a:spcPts val="2799"/>
              </a:lnSpc>
            </a:pPr>
            <a:r>
              <a:rPr lang="en-US" sz="2799" u="none">
                <a:solidFill>
                  <a:srgbClr val="000000"/>
                </a:solidFill>
                <a:latin typeface="Coming Soon"/>
                <a:ea typeface="Coming Soon"/>
                <a:cs typeface="Coming Soon"/>
                <a:sym typeface="Coming Soon"/>
              </a:rPr>
              <a:t>• </a:t>
            </a:r>
            <a:r>
              <a:rPr lang="en-US" sz="2799" u="none">
                <a:solidFill>
                  <a:srgbClr val="000000"/>
                </a:solidFill>
                <a:latin typeface="Coming Soon"/>
                <a:ea typeface="Coming Soon"/>
                <a:cs typeface="Coming Soon"/>
                <a:sym typeface="Coming Soon"/>
              </a:rPr>
              <a:t>read and write numbers to at least 100 in numerals and in words</a:t>
            </a:r>
          </a:p>
          <a:p>
            <a:pPr algn="ctr">
              <a:lnSpc>
                <a:spcPts val="2799"/>
              </a:lnSpc>
            </a:pPr>
          </a:p>
          <a:p>
            <a:pPr algn="ctr">
              <a:lnSpc>
                <a:spcPts val="2799"/>
              </a:lnSpc>
            </a:pPr>
            <a:r>
              <a:rPr lang="en-US" sz="2799" u="none">
                <a:solidFill>
                  <a:srgbClr val="000000"/>
                </a:solidFill>
                <a:latin typeface="Coming Soon"/>
                <a:ea typeface="Coming Soon"/>
                <a:cs typeface="Coming Soon"/>
                <a:sym typeface="Coming Soon"/>
              </a:rPr>
              <a:t>• </a:t>
            </a:r>
            <a:r>
              <a:rPr lang="en-US" sz="2799" u="none">
                <a:solidFill>
                  <a:srgbClr val="000000"/>
                </a:solidFill>
                <a:latin typeface="Coming Soon"/>
                <a:ea typeface="Coming Soon"/>
                <a:cs typeface="Coming Soon"/>
                <a:sym typeface="Coming Soon"/>
              </a:rPr>
              <a:t>use place value and number facts to solve problems</a:t>
            </a:r>
          </a:p>
          <a:p>
            <a:pPr algn="ctr" marL="0" indent="0" lvl="0">
              <a:lnSpc>
                <a:spcPts val="4390"/>
              </a:lnSpc>
              <a:spcBef>
                <a:spcPct val="0"/>
              </a:spcBef>
            </a:pPr>
          </a:p>
        </p:txBody>
      </p:sp>
      <p:sp>
        <p:nvSpPr>
          <p:cNvPr name="TextBox 9" id="9"/>
          <p:cNvSpPr txBox="true"/>
          <p:nvPr/>
        </p:nvSpPr>
        <p:spPr>
          <a:xfrm rot="0">
            <a:off x="1235970" y="1469525"/>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Number and Place Value</a:t>
            </a:r>
          </a:p>
        </p:txBody>
      </p:sp>
      <p:grpSp>
        <p:nvGrpSpPr>
          <p:cNvPr name="Group 10" id="10"/>
          <p:cNvGrpSpPr/>
          <p:nvPr/>
        </p:nvGrpSpPr>
        <p:grpSpPr>
          <a:xfrm rot="0">
            <a:off x="9185602" y="1437764"/>
            <a:ext cx="7949759" cy="8261894"/>
            <a:chOff x="0" y="0"/>
            <a:chExt cx="2093764" cy="2175972"/>
          </a:xfrm>
        </p:grpSpPr>
        <p:sp>
          <p:nvSpPr>
            <p:cNvPr name="Freeform 11" id="11"/>
            <p:cNvSpPr/>
            <p:nvPr/>
          </p:nvSpPr>
          <p:spPr>
            <a:xfrm flipH="false" flipV="false" rot="0">
              <a:off x="0" y="0"/>
              <a:ext cx="2093764" cy="2175972"/>
            </a:xfrm>
            <a:custGeom>
              <a:avLst/>
              <a:gdLst/>
              <a:ahLst/>
              <a:cxnLst/>
              <a:rect r="r" b="b" t="t" l="l"/>
              <a:pathLst>
                <a:path h="2175972" w="2093764">
                  <a:moveTo>
                    <a:pt x="28242" y="0"/>
                  </a:moveTo>
                  <a:lnTo>
                    <a:pt x="2065522" y="0"/>
                  </a:lnTo>
                  <a:cubicBezTo>
                    <a:pt x="2073012" y="0"/>
                    <a:pt x="2080196" y="2975"/>
                    <a:pt x="2085492" y="8272"/>
                  </a:cubicBezTo>
                  <a:cubicBezTo>
                    <a:pt x="2090788" y="13568"/>
                    <a:pt x="2093764" y="20752"/>
                    <a:pt x="2093764" y="28242"/>
                  </a:cubicBezTo>
                  <a:lnTo>
                    <a:pt x="2093764" y="2147730"/>
                  </a:lnTo>
                  <a:cubicBezTo>
                    <a:pt x="2093764" y="2163328"/>
                    <a:pt x="2081119" y="2175972"/>
                    <a:pt x="2065522" y="2175972"/>
                  </a:cubicBezTo>
                  <a:lnTo>
                    <a:pt x="28242" y="2175972"/>
                  </a:lnTo>
                  <a:cubicBezTo>
                    <a:pt x="20752" y="2175972"/>
                    <a:pt x="13568" y="2172997"/>
                    <a:pt x="8272" y="2167700"/>
                  </a:cubicBezTo>
                  <a:cubicBezTo>
                    <a:pt x="2975" y="2162404"/>
                    <a:pt x="0" y="2155220"/>
                    <a:pt x="0" y="2147730"/>
                  </a:cubicBezTo>
                  <a:lnTo>
                    <a:pt x="0" y="28242"/>
                  </a:lnTo>
                  <a:cubicBezTo>
                    <a:pt x="0" y="20752"/>
                    <a:pt x="2975" y="13568"/>
                    <a:pt x="8272" y="8272"/>
                  </a:cubicBezTo>
                  <a:cubicBezTo>
                    <a:pt x="13568" y="2975"/>
                    <a:pt x="20752" y="0"/>
                    <a:pt x="28242" y="0"/>
                  </a:cubicBezTo>
                  <a:close/>
                </a:path>
              </a:pathLst>
            </a:custGeom>
            <a:solidFill>
              <a:srgbClr val="F5F4FF"/>
            </a:solidFill>
            <a:ln w="38100" cap="rnd">
              <a:solidFill>
                <a:srgbClr val="000000"/>
              </a:solidFill>
              <a:prstDash val="solid"/>
              <a:round/>
            </a:ln>
          </p:spPr>
        </p:sp>
        <p:sp>
          <p:nvSpPr>
            <p:cNvPr name="TextBox 12" id="12"/>
            <p:cNvSpPr txBox="true"/>
            <p:nvPr/>
          </p:nvSpPr>
          <p:spPr>
            <a:xfrm>
              <a:off x="0" y="-38100"/>
              <a:ext cx="2093764" cy="2214072"/>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9273095" y="2156813"/>
            <a:ext cx="7677907" cy="7910195"/>
          </a:xfrm>
          <a:prstGeom prst="rect">
            <a:avLst/>
          </a:prstGeom>
        </p:spPr>
        <p:txBody>
          <a:bodyPr anchor="t" rtlCol="false" tIns="0" lIns="0" bIns="0" rIns="0">
            <a:spAutoFit/>
          </a:bodyPr>
          <a:lstStyle/>
          <a:p>
            <a:pPr algn="ctr">
              <a:lnSpc>
                <a:spcPts val="2940"/>
              </a:lnSpc>
            </a:pPr>
            <a:r>
              <a:rPr lang="en-US" sz="2100">
                <a:solidFill>
                  <a:srgbClr val="000000"/>
                </a:solidFill>
                <a:latin typeface="Coming Soon"/>
                <a:ea typeface="Coming Soon"/>
                <a:cs typeface="Coming Soon"/>
                <a:sym typeface="Coming Soon"/>
              </a:rPr>
              <a:t>• solve problems with addition and subtraction:</a:t>
            </a:r>
          </a:p>
          <a:p>
            <a:pPr algn="ctr" marL="906786" indent="-302262" lvl="2">
              <a:lnSpc>
                <a:spcPts val="2940"/>
              </a:lnSpc>
              <a:buFont typeface="Arial"/>
              <a:buChar char="⚬"/>
            </a:pPr>
            <a:r>
              <a:rPr lang="en-US" sz="2100">
                <a:solidFill>
                  <a:srgbClr val="000000"/>
                </a:solidFill>
                <a:latin typeface="Coming Soon"/>
                <a:ea typeface="Coming Soon"/>
                <a:cs typeface="Coming Soon"/>
                <a:sym typeface="Coming Soon"/>
              </a:rPr>
              <a:t>using concrete objects and pictorial representations, including those involving numbers, quantities and measures</a:t>
            </a:r>
          </a:p>
          <a:p>
            <a:pPr algn="ctr" marL="906786" indent="-302262" lvl="2">
              <a:lnSpc>
                <a:spcPts val="2940"/>
              </a:lnSpc>
              <a:buFont typeface="Arial"/>
              <a:buChar char="⚬"/>
            </a:pPr>
            <a:r>
              <a:rPr lang="en-US" sz="2100">
                <a:solidFill>
                  <a:srgbClr val="000000"/>
                </a:solidFill>
                <a:latin typeface="Coming Soon"/>
                <a:ea typeface="Coming Soon"/>
                <a:cs typeface="Coming Soon"/>
                <a:sym typeface="Coming Soon"/>
              </a:rPr>
              <a:t>applying their increasing knowl</a:t>
            </a:r>
            <a:r>
              <a:rPr lang="en-US" sz="2100">
                <a:solidFill>
                  <a:srgbClr val="000000"/>
                </a:solidFill>
                <a:latin typeface="Coming Soon"/>
                <a:ea typeface="Coming Soon"/>
                <a:cs typeface="Coming Soon"/>
                <a:sym typeface="Coming Soon"/>
              </a:rPr>
              <a:t>edge of mental and written methods</a:t>
            </a:r>
          </a:p>
          <a:p>
            <a:pPr algn="ctr">
              <a:lnSpc>
                <a:spcPts val="2940"/>
              </a:lnSpc>
            </a:pPr>
            <a:r>
              <a:rPr lang="en-US" sz="2100">
                <a:solidFill>
                  <a:srgbClr val="000000"/>
                </a:solidFill>
                <a:latin typeface="Coming Soon"/>
                <a:ea typeface="Coming Soon"/>
                <a:cs typeface="Coming Soon"/>
                <a:sym typeface="Coming Soon"/>
              </a:rPr>
              <a:t>• </a:t>
            </a:r>
            <a:r>
              <a:rPr lang="en-US" sz="2100">
                <a:solidFill>
                  <a:srgbClr val="000000"/>
                </a:solidFill>
                <a:latin typeface="Coming Soon"/>
                <a:ea typeface="Coming Soon"/>
                <a:cs typeface="Coming Soon"/>
                <a:sym typeface="Coming Soon"/>
              </a:rPr>
              <a:t>recall and use addition and subtraction facts to 20 fluently, and derive and use related facts up to 100</a:t>
            </a:r>
          </a:p>
          <a:p>
            <a:pPr algn="ctr">
              <a:lnSpc>
                <a:spcPts val="2940"/>
              </a:lnSpc>
            </a:pPr>
            <a:r>
              <a:rPr lang="en-US" sz="2100">
                <a:solidFill>
                  <a:srgbClr val="000000"/>
                </a:solidFill>
                <a:latin typeface="Coming Soon"/>
                <a:ea typeface="Coming Soon"/>
                <a:cs typeface="Coming Soon"/>
                <a:sym typeface="Coming Soon"/>
              </a:rPr>
              <a:t>• </a:t>
            </a:r>
            <a:r>
              <a:rPr lang="en-US" sz="2100">
                <a:solidFill>
                  <a:srgbClr val="000000"/>
                </a:solidFill>
                <a:latin typeface="Coming Soon"/>
                <a:ea typeface="Coming Soon"/>
                <a:cs typeface="Coming Soon"/>
                <a:sym typeface="Coming Soon"/>
              </a:rPr>
              <a:t>add and subtract numbers using concrete objects, pictorial representations, and mentally, including:</a:t>
            </a:r>
          </a:p>
          <a:p>
            <a:pPr algn="ctr" marL="906786" indent="-302262" lvl="2">
              <a:lnSpc>
                <a:spcPts val="2940"/>
              </a:lnSpc>
              <a:buFont typeface="Arial"/>
              <a:buChar char="⚬"/>
            </a:pPr>
            <a:r>
              <a:rPr lang="en-US" sz="2100">
                <a:solidFill>
                  <a:srgbClr val="000000"/>
                </a:solidFill>
                <a:latin typeface="Coming Soon"/>
                <a:ea typeface="Coming Soon"/>
                <a:cs typeface="Coming Soon"/>
                <a:sym typeface="Coming Soon"/>
              </a:rPr>
              <a:t>a two-digit number and 1s</a:t>
            </a:r>
          </a:p>
          <a:p>
            <a:pPr algn="ctr" marL="906786" indent="-302262" lvl="2">
              <a:lnSpc>
                <a:spcPts val="2940"/>
              </a:lnSpc>
              <a:buFont typeface="Arial"/>
              <a:buChar char="⚬"/>
            </a:pPr>
            <a:r>
              <a:rPr lang="en-US" sz="2100">
                <a:solidFill>
                  <a:srgbClr val="000000"/>
                </a:solidFill>
                <a:latin typeface="Coming Soon"/>
                <a:ea typeface="Coming Soon"/>
                <a:cs typeface="Coming Soon"/>
                <a:sym typeface="Coming Soon"/>
              </a:rPr>
              <a:t>a two-digit number and 10s</a:t>
            </a:r>
          </a:p>
          <a:p>
            <a:pPr algn="ctr" marL="906786" indent="-302262" lvl="2">
              <a:lnSpc>
                <a:spcPts val="2940"/>
              </a:lnSpc>
              <a:buFont typeface="Arial"/>
              <a:buChar char="⚬"/>
            </a:pPr>
            <a:r>
              <a:rPr lang="en-US" sz="2100">
                <a:solidFill>
                  <a:srgbClr val="000000"/>
                </a:solidFill>
                <a:latin typeface="Coming Soon"/>
                <a:ea typeface="Coming Soon"/>
                <a:cs typeface="Coming Soon"/>
                <a:sym typeface="Coming Soon"/>
              </a:rPr>
              <a:t>2 two-digit numbers</a:t>
            </a:r>
          </a:p>
          <a:p>
            <a:pPr algn="ctr" marL="906786" indent="-302262" lvl="2">
              <a:lnSpc>
                <a:spcPts val="2940"/>
              </a:lnSpc>
              <a:buFont typeface="Arial"/>
              <a:buChar char="⚬"/>
            </a:pPr>
            <a:r>
              <a:rPr lang="en-US" sz="2100">
                <a:solidFill>
                  <a:srgbClr val="000000"/>
                </a:solidFill>
                <a:latin typeface="Coming Soon"/>
                <a:ea typeface="Coming Soon"/>
                <a:cs typeface="Coming Soon"/>
                <a:sym typeface="Coming Soon"/>
              </a:rPr>
              <a:t>adding 3 one-digit numbers</a:t>
            </a:r>
          </a:p>
          <a:p>
            <a:pPr algn="ctr">
              <a:lnSpc>
                <a:spcPts val="2940"/>
              </a:lnSpc>
            </a:pPr>
            <a:r>
              <a:rPr lang="en-US" sz="2100">
                <a:solidFill>
                  <a:srgbClr val="000000"/>
                </a:solidFill>
                <a:latin typeface="Coming Soon"/>
                <a:ea typeface="Coming Soon"/>
                <a:cs typeface="Coming Soon"/>
                <a:sym typeface="Coming Soon"/>
              </a:rPr>
              <a:t>• </a:t>
            </a:r>
            <a:r>
              <a:rPr lang="en-US" sz="2100">
                <a:solidFill>
                  <a:srgbClr val="000000"/>
                </a:solidFill>
                <a:latin typeface="Coming Soon"/>
                <a:ea typeface="Coming Soon"/>
                <a:cs typeface="Coming Soon"/>
                <a:sym typeface="Coming Soon"/>
              </a:rPr>
              <a:t>show that addition of 2 numbers can be done in any order (commutative) and subtraction of 1 number from another cannot</a:t>
            </a:r>
          </a:p>
          <a:p>
            <a:pPr algn="ctr">
              <a:lnSpc>
                <a:spcPts val="2940"/>
              </a:lnSpc>
            </a:pPr>
            <a:r>
              <a:rPr lang="en-US" sz="2100">
                <a:solidFill>
                  <a:srgbClr val="000000"/>
                </a:solidFill>
                <a:latin typeface="Coming Soon"/>
                <a:ea typeface="Coming Soon"/>
                <a:cs typeface="Coming Soon"/>
                <a:sym typeface="Coming Soon"/>
              </a:rPr>
              <a:t>• </a:t>
            </a:r>
            <a:r>
              <a:rPr lang="en-US" sz="2100">
                <a:solidFill>
                  <a:srgbClr val="000000"/>
                </a:solidFill>
                <a:latin typeface="Coming Soon"/>
                <a:ea typeface="Coming Soon"/>
                <a:cs typeface="Coming Soon"/>
                <a:sym typeface="Coming Soon"/>
              </a:rPr>
              <a:t>recognise and use the inverse relationship between addition and subtraction and use this to check calculations and solve missing number problems</a:t>
            </a:r>
          </a:p>
          <a:p>
            <a:pPr algn="ctr">
              <a:lnSpc>
                <a:spcPts val="3919"/>
              </a:lnSpc>
              <a:spcBef>
                <a:spcPct val="0"/>
              </a:spcBef>
            </a:pPr>
          </a:p>
        </p:txBody>
      </p:sp>
      <p:sp>
        <p:nvSpPr>
          <p:cNvPr name="TextBox 14" id="14"/>
          <p:cNvSpPr txBox="true"/>
          <p:nvPr/>
        </p:nvSpPr>
        <p:spPr>
          <a:xfrm rot="0">
            <a:off x="9533126" y="1491713"/>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Addition and Subtraction</a:t>
            </a:r>
          </a:p>
        </p:txBody>
      </p:sp>
      <p:sp>
        <p:nvSpPr>
          <p:cNvPr name="Freeform 15" id="15"/>
          <p:cNvSpPr/>
          <p:nvPr/>
        </p:nvSpPr>
        <p:spPr>
          <a:xfrm flipH="false" flipV="false" rot="560699">
            <a:off x="16847940" y="5827370"/>
            <a:ext cx="822719" cy="1103648"/>
          </a:xfrm>
          <a:custGeom>
            <a:avLst/>
            <a:gdLst/>
            <a:ahLst/>
            <a:cxnLst/>
            <a:rect r="r" b="b" t="t" l="l"/>
            <a:pathLst>
              <a:path h="1103648" w="822719">
                <a:moveTo>
                  <a:pt x="0" y="0"/>
                </a:moveTo>
                <a:lnTo>
                  <a:pt x="822720" y="0"/>
                </a:lnTo>
                <a:lnTo>
                  <a:pt x="822720" y="1103649"/>
                </a:lnTo>
                <a:lnTo>
                  <a:pt x="0" y="11036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560699">
            <a:off x="14520901" y="220654"/>
            <a:ext cx="764527" cy="1103648"/>
          </a:xfrm>
          <a:custGeom>
            <a:avLst/>
            <a:gdLst/>
            <a:ahLst/>
            <a:cxnLst/>
            <a:rect r="r" b="b" t="t" l="l"/>
            <a:pathLst>
              <a:path h="1103648" w="764527">
                <a:moveTo>
                  <a:pt x="0" y="0"/>
                </a:moveTo>
                <a:lnTo>
                  <a:pt x="764527" y="0"/>
                </a:lnTo>
                <a:lnTo>
                  <a:pt x="764527" y="1103648"/>
                </a:lnTo>
                <a:lnTo>
                  <a:pt x="0" y="110364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660003">
            <a:off x="17362474" y="3291965"/>
            <a:ext cx="818498" cy="1160242"/>
          </a:xfrm>
          <a:custGeom>
            <a:avLst/>
            <a:gdLst/>
            <a:ahLst/>
            <a:cxnLst/>
            <a:rect r="r" b="b" t="t" l="l"/>
            <a:pathLst>
              <a:path h="1160242" w="818498">
                <a:moveTo>
                  <a:pt x="0" y="0"/>
                </a:moveTo>
                <a:lnTo>
                  <a:pt x="818497" y="0"/>
                </a:lnTo>
                <a:lnTo>
                  <a:pt x="818497" y="1160241"/>
                </a:lnTo>
                <a:lnTo>
                  <a:pt x="0" y="116024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660003">
            <a:off x="17362067" y="8216796"/>
            <a:ext cx="862798" cy="1160242"/>
          </a:xfrm>
          <a:custGeom>
            <a:avLst/>
            <a:gdLst/>
            <a:ahLst/>
            <a:cxnLst/>
            <a:rect r="r" b="b" t="t" l="l"/>
            <a:pathLst>
              <a:path h="1160242" w="862798">
                <a:moveTo>
                  <a:pt x="0" y="0"/>
                </a:moveTo>
                <a:lnTo>
                  <a:pt x="862798" y="0"/>
                </a:lnTo>
                <a:lnTo>
                  <a:pt x="862798" y="1160242"/>
                </a:lnTo>
                <a:lnTo>
                  <a:pt x="0" y="116024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687350">
            <a:off x="17634670" y="6027440"/>
            <a:ext cx="801068" cy="1079872"/>
          </a:xfrm>
          <a:custGeom>
            <a:avLst/>
            <a:gdLst/>
            <a:ahLst/>
            <a:cxnLst/>
            <a:rect r="r" b="b" t="t" l="l"/>
            <a:pathLst>
              <a:path h="1079872" w="801068">
                <a:moveTo>
                  <a:pt x="0" y="0"/>
                </a:moveTo>
                <a:lnTo>
                  <a:pt x="801068" y="0"/>
                </a:lnTo>
                <a:lnTo>
                  <a:pt x="801068" y="1079871"/>
                </a:lnTo>
                <a:lnTo>
                  <a:pt x="0" y="107987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687350">
            <a:off x="15268827" y="357504"/>
            <a:ext cx="901202" cy="1079872"/>
          </a:xfrm>
          <a:custGeom>
            <a:avLst/>
            <a:gdLst/>
            <a:ahLst/>
            <a:cxnLst/>
            <a:rect r="r" b="b" t="t" l="l"/>
            <a:pathLst>
              <a:path h="1079872" w="901202">
                <a:moveTo>
                  <a:pt x="0" y="0"/>
                </a:moveTo>
                <a:lnTo>
                  <a:pt x="901202" y="0"/>
                </a:lnTo>
                <a:lnTo>
                  <a:pt x="901202" y="1079872"/>
                </a:lnTo>
                <a:lnTo>
                  <a:pt x="0" y="107987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1" id="21"/>
          <p:cNvSpPr/>
          <p:nvPr/>
        </p:nvSpPr>
        <p:spPr>
          <a:xfrm flipH="false" flipV="false" rot="-665515">
            <a:off x="16588875" y="3443035"/>
            <a:ext cx="911910" cy="1092703"/>
          </a:xfrm>
          <a:custGeom>
            <a:avLst/>
            <a:gdLst/>
            <a:ahLst/>
            <a:cxnLst/>
            <a:rect r="r" b="b" t="t" l="l"/>
            <a:pathLst>
              <a:path h="1092703" w="911910">
                <a:moveTo>
                  <a:pt x="0" y="0"/>
                </a:moveTo>
                <a:lnTo>
                  <a:pt x="911910" y="0"/>
                </a:lnTo>
                <a:lnTo>
                  <a:pt x="911910" y="1092702"/>
                </a:lnTo>
                <a:lnTo>
                  <a:pt x="0" y="109270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2" id="22"/>
          <p:cNvSpPr/>
          <p:nvPr/>
        </p:nvSpPr>
        <p:spPr>
          <a:xfrm flipH="false" flipV="false" rot="-665515">
            <a:off x="16589803" y="8394409"/>
            <a:ext cx="812573" cy="1092703"/>
          </a:xfrm>
          <a:custGeom>
            <a:avLst/>
            <a:gdLst/>
            <a:ahLst/>
            <a:cxnLst/>
            <a:rect r="r" b="b" t="t" l="l"/>
            <a:pathLst>
              <a:path h="1092703" w="812573">
                <a:moveTo>
                  <a:pt x="0" y="0"/>
                </a:moveTo>
                <a:lnTo>
                  <a:pt x="812573" y="0"/>
                </a:lnTo>
                <a:lnTo>
                  <a:pt x="812573" y="1092703"/>
                </a:lnTo>
                <a:lnTo>
                  <a:pt x="0" y="109270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3" id="23"/>
          <p:cNvSpPr/>
          <p:nvPr/>
        </p:nvSpPr>
        <p:spPr>
          <a:xfrm flipH="false" flipV="false" rot="583264">
            <a:off x="410400" y="967936"/>
            <a:ext cx="789425" cy="1164032"/>
          </a:xfrm>
          <a:custGeom>
            <a:avLst/>
            <a:gdLst/>
            <a:ahLst/>
            <a:cxnLst/>
            <a:rect r="r" b="b" t="t" l="l"/>
            <a:pathLst>
              <a:path h="1164032" w="789425">
                <a:moveTo>
                  <a:pt x="0" y="0"/>
                </a:moveTo>
                <a:lnTo>
                  <a:pt x="789426" y="0"/>
                </a:lnTo>
                <a:lnTo>
                  <a:pt x="789426" y="1164032"/>
                </a:lnTo>
                <a:lnTo>
                  <a:pt x="0" y="116403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4" id="24"/>
          <p:cNvSpPr/>
          <p:nvPr/>
        </p:nvSpPr>
        <p:spPr>
          <a:xfrm flipH="false" flipV="false" rot="371646">
            <a:off x="2292178" y="9296991"/>
            <a:ext cx="766896" cy="918939"/>
          </a:xfrm>
          <a:custGeom>
            <a:avLst/>
            <a:gdLst/>
            <a:ahLst/>
            <a:cxnLst/>
            <a:rect r="r" b="b" t="t" l="l"/>
            <a:pathLst>
              <a:path h="918939" w="766896">
                <a:moveTo>
                  <a:pt x="0" y="0"/>
                </a:moveTo>
                <a:lnTo>
                  <a:pt x="766896" y="0"/>
                </a:lnTo>
                <a:lnTo>
                  <a:pt x="766896" y="918938"/>
                </a:lnTo>
                <a:lnTo>
                  <a:pt x="0" y="91893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5" id="25"/>
          <p:cNvSpPr/>
          <p:nvPr/>
        </p:nvSpPr>
        <p:spPr>
          <a:xfrm flipH="false" flipV="false" rot="276740">
            <a:off x="1151573" y="1005352"/>
            <a:ext cx="921681" cy="1242462"/>
          </a:xfrm>
          <a:custGeom>
            <a:avLst/>
            <a:gdLst/>
            <a:ahLst/>
            <a:cxnLst/>
            <a:rect r="r" b="b" t="t" l="l"/>
            <a:pathLst>
              <a:path h="1242462" w="921681">
                <a:moveTo>
                  <a:pt x="0" y="0"/>
                </a:moveTo>
                <a:lnTo>
                  <a:pt x="921680" y="0"/>
                </a:lnTo>
                <a:lnTo>
                  <a:pt x="921680" y="1242462"/>
                </a:lnTo>
                <a:lnTo>
                  <a:pt x="0" y="124246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6" id="26"/>
          <p:cNvSpPr/>
          <p:nvPr/>
        </p:nvSpPr>
        <p:spPr>
          <a:xfrm flipH="false" flipV="false" rot="583264">
            <a:off x="1687184" y="9186049"/>
            <a:ext cx="637384" cy="939843"/>
          </a:xfrm>
          <a:custGeom>
            <a:avLst/>
            <a:gdLst/>
            <a:ahLst/>
            <a:cxnLst/>
            <a:rect r="r" b="b" t="t" l="l"/>
            <a:pathLst>
              <a:path h="939843" w="637384">
                <a:moveTo>
                  <a:pt x="0" y="0"/>
                </a:moveTo>
                <a:lnTo>
                  <a:pt x="637385" y="0"/>
                </a:lnTo>
                <a:lnTo>
                  <a:pt x="637385" y="939843"/>
                </a:lnTo>
                <a:lnTo>
                  <a:pt x="0" y="93984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7" id="27"/>
          <p:cNvSpPr/>
          <p:nvPr/>
        </p:nvSpPr>
        <p:spPr>
          <a:xfrm flipH="false" flipV="false" rot="408235">
            <a:off x="331976" y="4393294"/>
            <a:ext cx="840037" cy="1129634"/>
          </a:xfrm>
          <a:custGeom>
            <a:avLst/>
            <a:gdLst/>
            <a:ahLst/>
            <a:cxnLst/>
            <a:rect r="r" b="b" t="t" l="l"/>
            <a:pathLst>
              <a:path h="1129634" w="840037">
                <a:moveTo>
                  <a:pt x="0" y="0"/>
                </a:moveTo>
                <a:lnTo>
                  <a:pt x="840037" y="0"/>
                </a:lnTo>
                <a:lnTo>
                  <a:pt x="840037" y="1129634"/>
                </a:lnTo>
                <a:lnTo>
                  <a:pt x="0" y="11296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8" id="28"/>
          <p:cNvSpPr/>
          <p:nvPr/>
        </p:nvSpPr>
        <p:spPr>
          <a:xfrm flipH="false" flipV="false" rot="-733862">
            <a:off x="7283052" y="8597193"/>
            <a:ext cx="2172864" cy="2117555"/>
          </a:xfrm>
          <a:custGeom>
            <a:avLst/>
            <a:gdLst/>
            <a:ahLst/>
            <a:cxnLst/>
            <a:rect r="r" b="b" t="t" l="l"/>
            <a:pathLst>
              <a:path h="2117555" w="2172864">
                <a:moveTo>
                  <a:pt x="0" y="0"/>
                </a:moveTo>
                <a:lnTo>
                  <a:pt x="2172864" y="0"/>
                </a:lnTo>
                <a:lnTo>
                  <a:pt x="2172864" y="2117555"/>
                </a:lnTo>
                <a:lnTo>
                  <a:pt x="0" y="2117555"/>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9" id="29"/>
          <p:cNvSpPr/>
          <p:nvPr/>
        </p:nvSpPr>
        <p:spPr>
          <a:xfrm flipH="false" flipV="false" rot="536968">
            <a:off x="8849967" y="1197594"/>
            <a:ext cx="581866" cy="857979"/>
          </a:xfrm>
          <a:custGeom>
            <a:avLst/>
            <a:gdLst/>
            <a:ahLst/>
            <a:cxnLst/>
            <a:rect r="r" b="b" t="t" l="l"/>
            <a:pathLst>
              <a:path h="857979" w="581866">
                <a:moveTo>
                  <a:pt x="0" y="0"/>
                </a:moveTo>
                <a:lnTo>
                  <a:pt x="581865" y="0"/>
                </a:lnTo>
                <a:lnTo>
                  <a:pt x="581865" y="857978"/>
                </a:lnTo>
                <a:lnTo>
                  <a:pt x="0" y="85797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0" id="30"/>
          <p:cNvSpPr/>
          <p:nvPr/>
        </p:nvSpPr>
        <p:spPr>
          <a:xfrm flipH="false" flipV="false" rot="545567">
            <a:off x="8568493" y="2169283"/>
            <a:ext cx="957872" cy="320452"/>
          </a:xfrm>
          <a:custGeom>
            <a:avLst/>
            <a:gdLst/>
            <a:ahLst/>
            <a:cxnLst/>
            <a:rect r="r" b="b" t="t" l="l"/>
            <a:pathLst>
              <a:path h="320452" w="957872">
                <a:moveTo>
                  <a:pt x="0" y="0"/>
                </a:moveTo>
                <a:lnTo>
                  <a:pt x="957872" y="0"/>
                </a:lnTo>
                <a:lnTo>
                  <a:pt x="957872" y="320452"/>
                </a:lnTo>
                <a:lnTo>
                  <a:pt x="0" y="320452"/>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31" id="31"/>
          <p:cNvSpPr/>
          <p:nvPr/>
        </p:nvSpPr>
        <p:spPr>
          <a:xfrm flipH="false" flipV="false" rot="436614">
            <a:off x="8576837" y="2600724"/>
            <a:ext cx="644129" cy="864075"/>
          </a:xfrm>
          <a:custGeom>
            <a:avLst/>
            <a:gdLst/>
            <a:ahLst/>
            <a:cxnLst/>
            <a:rect r="r" b="b" t="t" l="l"/>
            <a:pathLst>
              <a:path h="864075" w="644129">
                <a:moveTo>
                  <a:pt x="0" y="0"/>
                </a:moveTo>
                <a:lnTo>
                  <a:pt x="644129" y="0"/>
                </a:lnTo>
                <a:lnTo>
                  <a:pt x="644129" y="864075"/>
                </a:lnTo>
                <a:lnTo>
                  <a:pt x="0" y="864075"/>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TextBox 32" id="32"/>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8E3CE"/>
        </a:solidFill>
      </p:bgPr>
    </p:bg>
    <p:spTree>
      <p:nvGrpSpPr>
        <p:cNvPr id="1" name=""/>
        <p:cNvGrpSpPr/>
        <p:nvPr/>
      </p:nvGrpSpPr>
      <p:grpSpPr>
        <a:xfrm>
          <a:off x="0" y="0"/>
          <a:ext cx="0" cy="0"/>
          <a:chOff x="0" y="0"/>
          <a:chExt cx="0" cy="0"/>
        </a:xfrm>
      </p:grpSpPr>
      <p:sp>
        <p:nvSpPr>
          <p:cNvPr name="TextBox 2" id="2"/>
          <p:cNvSpPr txBox="true"/>
          <p:nvPr/>
        </p:nvSpPr>
        <p:spPr>
          <a:xfrm rot="0">
            <a:off x="1869223" y="135891"/>
            <a:ext cx="14367303" cy="1130300"/>
          </a:xfrm>
          <a:prstGeom prst="rect">
            <a:avLst/>
          </a:prstGeom>
        </p:spPr>
        <p:txBody>
          <a:bodyPr anchor="t" rtlCol="false" tIns="0" lIns="0" bIns="0" rIns="0">
            <a:spAutoFit/>
          </a:bodyPr>
          <a:lstStyle/>
          <a:p>
            <a:pPr algn="ctr" marL="0" indent="0" lvl="0">
              <a:lnSpc>
                <a:spcPts val="9100"/>
              </a:lnSpc>
              <a:spcBef>
                <a:spcPct val="0"/>
              </a:spcBef>
            </a:pPr>
            <a:r>
              <a:rPr lang="en-US" sz="6500">
                <a:solidFill>
                  <a:srgbClr val="000000"/>
                </a:solidFill>
                <a:latin typeface="Coming Soon"/>
                <a:ea typeface="Coming Soon"/>
                <a:cs typeface="Coming Soon"/>
                <a:sym typeface="Coming Soon"/>
              </a:rPr>
              <a:t>Year 2 National Curriculum</a:t>
            </a:r>
          </a:p>
        </p:txBody>
      </p:sp>
      <p:sp>
        <p:nvSpPr>
          <p:cNvPr name="Freeform 3" id="3"/>
          <p:cNvSpPr/>
          <p:nvPr/>
        </p:nvSpPr>
        <p:spPr>
          <a:xfrm flipH="false" flipV="false" rot="-524327">
            <a:off x="-535890" y="7337155"/>
            <a:ext cx="2358917" cy="3126276"/>
          </a:xfrm>
          <a:custGeom>
            <a:avLst/>
            <a:gdLst/>
            <a:ahLst/>
            <a:cxnLst/>
            <a:rect r="r" b="b" t="t" l="l"/>
            <a:pathLst>
              <a:path h="3126276" w="2358917">
                <a:moveTo>
                  <a:pt x="0" y="0"/>
                </a:moveTo>
                <a:lnTo>
                  <a:pt x="2358917" y="0"/>
                </a:lnTo>
                <a:lnTo>
                  <a:pt x="2358917" y="3126276"/>
                </a:lnTo>
                <a:lnTo>
                  <a:pt x="0" y="3126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533673" y="372733"/>
            <a:ext cx="2049919" cy="2057400"/>
          </a:xfrm>
          <a:custGeom>
            <a:avLst/>
            <a:gdLst/>
            <a:ahLst/>
            <a:cxnLst/>
            <a:rect r="r" b="b" t="t" l="l"/>
            <a:pathLst>
              <a:path h="2057400" w="2049919">
                <a:moveTo>
                  <a:pt x="0" y="0"/>
                </a:moveTo>
                <a:lnTo>
                  <a:pt x="2049919" y="0"/>
                </a:lnTo>
                <a:lnTo>
                  <a:pt x="2049919"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235970" y="1433541"/>
            <a:ext cx="7446064" cy="7874436"/>
            <a:chOff x="0" y="0"/>
            <a:chExt cx="1961103" cy="2073926"/>
          </a:xfrm>
        </p:grpSpPr>
        <p:sp>
          <p:nvSpPr>
            <p:cNvPr name="Freeform 6" id="6"/>
            <p:cNvSpPr/>
            <p:nvPr/>
          </p:nvSpPr>
          <p:spPr>
            <a:xfrm flipH="false" flipV="false" rot="0">
              <a:off x="0" y="0"/>
              <a:ext cx="1961103" cy="2073926"/>
            </a:xfrm>
            <a:custGeom>
              <a:avLst/>
              <a:gdLst/>
              <a:ahLst/>
              <a:cxnLst/>
              <a:rect r="r" b="b" t="t" l="l"/>
              <a:pathLst>
                <a:path h="2073926" w="1961103">
                  <a:moveTo>
                    <a:pt x="30152" y="0"/>
                  </a:moveTo>
                  <a:lnTo>
                    <a:pt x="1930951" y="0"/>
                  </a:lnTo>
                  <a:cubicBezTo>
                    <a:pt x="1938948" y="0"/>
                    <a:pt x="1946617" y="3177"/>
                    <a:pt x="1952272" y="8831"/>
                  </a:cubicBezTo>
                  <a:cubicBezTo>
                    <a:pt x="1957927" y="14486"/>
                    <a:pt x="1961103" y="22155"/>
                    <a:pt x="1961103" y="30152"/>
                  </a:cubicBezTo>
                  <a:lnTo>
                    <a:pt x="1961103" y="2043773"/>
                  </a:lnTo>
                  <a:cubicBezTo>
                    <a:pt x="1961103" y="2060426"/>
                    <a:pt x="1947604" y="2073926"/>
                    <a:pt x="1930951" y="2073926"/>
                  </a:cubicBezTo>
                  <a:lnTo>
                    <a:pt x="30152" y="2073926"/>
                  </a:lnTo>
                  <a:cubicBezTo>
                    <a:pt x="22155" y="2073926"/>
                    <a:pt x="14486" y="2070749"/>
                    <a:pt x="8831" y="2065094"/>
                  </a:cubicBezTo>
                  <a:cubicBezTo>
                    <a:pt x="3177" y="2059439"/>
                    <a:pt x="0" y="2051770"/>
                    <a:pt x="0" y="2043773"/>
                  </a:cubicBezTo>
                  <a:lnTo>
                    <a:pt x="0" y="30152"/>
                  </a:lnTo>
                  <a:cubicBezTo>
                    <a:pt x="0" y="22155"/>
                    <a:pt x="3177" y="14486"/>
                    <a:pt x="8831" y="8831"/>
                  </a:cubicBezTo>
                  <a:cubicBezTo>
                    <a:pt x="14486" y="3177"/>
                    <a:pt x="22155" y="0"/>
                    <a:pt x="30152" y="0"/>
                  </a:cubicBezTo>
                  <a:close/>
                </a:path>
              </a:pathLst>
            </a:custGeom>
            <a:solidFill>
              <a:srgbClr val="F5F4FF"/>
            </a:solidFill>
            <a:ln w="38100" cap="rnd">
              <a:solidFill>
                <a:srgbClr val="000000"/>
              </a:solidFill>
              <a:prstDash val="solid"/>
              <a:round/>
            </a:ln>
          </p:spPr>
        </p:sp>
        <p:sp>
          <p:nvSpPr>
            <p:cNvPr name="TextBox 7" id="7"/>
            <p:cNvSpPr txBox="true"/>
            <p:nvPr/>
          </p:nvSpPr>
          <p:spPr>
            <a:xfrm>
              <a:off x="0" y="-38100"/>
              <a:ext cx="1961103" cy="2112026"/>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9429055" y="1433541"/>
            <a:ext cx="7446064" cy="7874436"/>
            <a:chOff x="0" y="0"/>
            <a:chExt cx="1961103" cy="2073926"/>
          </a:xfrm>
        </p:grpSpPr>
        <p:sp>
          <p:nvSpPr>
            <p:cNvPr name="Freeform 9" id="9"/>
            <p:cNvSpPr/>
            <p:nvPr/>
          </p:nvSpPr>
          <p:spPr>
            <a:xfrm flipH="false" flipV="false" rot="0">
              <a:off x="0" y="0"/>
              <a:ext cx="1961103" cy="2073926"/>
            </a:xfrm>
            <a:custGeom>
              <a:avLst/>
              <a:gdLst/>
              <a:ahLst/>
              <a:cxnLst/>
              <a:rect r="r" b="b" t="t" l="l"/>
              <a:pathLst>
                <a:path h="2073926" w="1961103">
                  <a:moveTo>
                    <a:pt x="30152" y="0"/>
                  </a:moveTo>
                  <a:lnTo>
                    <a:pt x="1930951" y="0"/>
                  </a:lnTo>
                  <a:cubicBezTo>
                    <a:pt x="1938948" y="0"/>
                    <a:pt x="1946617" y="3177"/>
                    <a:pt x="1952272" y="8831"/>
                  </a:cubicBezTo>
                  <a:cubicBezTo>
                    <a:pt x="1957927" y="14486"/>
                    <a:pt x="1961103" y="22155"/>
                    <a:pt x="1961103" y="30152"/>
                  </a:cubicBezTo>
                  <a:lnTo>
                    <a:pt x="1961103" y="2043773"/>
                  </a:lnTo>
                  <a:cubicBezTo>
                    <a:pt x="1961103" y="2060426"/>
                    <a:pt x="1947604" y="2073926"/>
                    <a:pt x="1930951" y="2073926"/>
                  </a:cubicBezTo>
                  <a:lnTo>
                    <a:pt x="30152" y="2073926"/>
                  </a:lnTo>
                  <a:cubicBezTo>
                    <a:pt x="22155" y="2073926"/>
                    <a:pt x="14486" y="2070749"/>
                    <a:pt x="8831" y="2065094"/>
                  </a:cubicBezTo>
                  <a:cubicBezTo>
                    <a:pt x="3177" y="2059439"/>
                    <a:pt x="0" y="2051770"/>
                    <a:pt x="0" y="2043773"/>
                  </a:cubicBezTo>
                  <a:lnTo>
                    <a:pt x="0" y="30152"/>
                  </a:lnTo>
                  <a:cubicBezTo>
                    <a:pt x="0" y="22155"/>
                    <a:pt x="3177" y="14486"/>
                    <a:pt x="8831" y="8831"/>
                  </a:cubicBezTo>
                  <a:cubicBezTo>
                    <a:pt x="14486" y="3177"/>
                    <a:pt x="22155" y="0"/>
                    <a:pt x="30152" y="0"/>
                  </a:cubicBezTo>
                  <a:close/>
                </a:path>
              </a:pathLst>
            </a:custGeom>
            <a:solidFill>
              <a:srgbClr val="F5F4FF"/>
            </a:solidFill>
            <a:ln w="38100" cap="rnd">
              <a:solidFill>
                <a:srgbClr val="000000"/>
              </a:solidFill>
              <a:prstDash val="solid"/>
              <a:round/>
            </a:ln>
          </p:spPr>
        </p:sp>
        <p:sp>
          <p:nvSpPr>
            <p:cNvPr name="TextBox 10" id="10"/>
            <p:cNvSpPr txBox="true"/>
            <p:nvPr/>
          </p:nvSpPr>
          <p:spPr>
            <a:xfrm>
              <a:off x="0" y="-38100"/>
              <a:ext cx="1961103" cy="2112026"/>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560699">
            <a:off x="16847940" y="5827370"/>
            <a:ext cx="822719" cy="1103648"/>
          </a:xfrm>
          <a:custGeom>
            <a:avLst/>
            <a:gdLst/>
            <a:ahLst/>
            <a:cxnLst/>
            <a:rect r="r" b="b" t="t" l="l"/>
            <a:pathLst>
              <a:path h="1103648" w="822719">
                <a:moveTo>
                  <a:pt x="0" y="0"/>
                </a:moveTo>
                <a:lnTo>
                  <a:pt x="822720" y="0"/>
                </a:lnTo>
                <a:lnTo>
                  <a:pt x="822720" y="1103649"/>
                </a:lnTo>
                <a:lnTo>
                  <a:pt x="0" y="11036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560699">
            <a:off x="14520901" y="220654"/>
            <a:ext cx="764527" cy="1103648"/>
          </a:xfrm>
          <a:custGeom>
            <a:avLst/>
            <a:gdLst/>
            <a:ahLst/>
            <a:cxnLst/>
            <a:rect r="r" b="b" t="t" l="l"/>
            <a:pathLst>
              <a:path h="1103648" w="764527">
                <a:moveTo>
                  <a:pt x="0" y="0"/>
                </a:moveTo>
                <a:lnTo>
                  <a:pt x="764527" y="0"/>
                </a:lnTo>
                <a:lnTo>
                  <a:pt x="764527" y="1103648"/>
                </a:lnTo>
                <a:lnTo>
                  <a:pt x="0" y="110364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660003">
            <a:off x="17539547" y="3294088"/>
            <a:ext cx="818498" cy="1160242"/>
          </a:xfrm>
          <a:custGeom>
            <a:avLst/>
            <a:gdLst/>
            <a:ahLst/>
            <a:cxnLst/>
            <a:rect r="r" b="b" t="t" l="l"/>
            <a:pathLst>
              <a:path h="1160242" w="818498">
                <a:moveTo>
                  <a:pt x="0" y="0"/>
                </a:moveTo>
                <a:lnTo>
                  <a:pt x="818497" y="0"/>
                </a:lnTo>
                <a:lnTo>
                  <a:pt x="818497" y="1160241"/>
                </a:lnTo>
                <a:lnTo>
                  <a:pt x="0" y="116024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660003">
            <a:off x="17322435" y="8590788"/>
            <a:ext cx="862798" cy="1160242"/>
          </a:xfrm>
          <a:custGeom>
            <a:avLst/>
            <a:gdLst/>
            <a:ahLst/>
            <a:cxnLst/>
            <a:rect r="r" b="b" t="t" l="l"/>
            <a:pathLst>
              <a:path h="1160242" w="862798">
                <a:moveTo>
                  <a:pt x="0" y="0"/>
                </a:moveTo>
                <a:lnTo>
                  <a:pt x="862798" y="0"/>
                </a:lnTo>
                <a:lnTo>
                  <a:pt x="862798" y="1160241"/>
                </a:lnTo>
                <a:lnTo>
                  <a:pt x="0" y="116024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687350">
            <a:off x="17634670" y="6027440"/>
            <a:ext cx="801068" cy="1079872"/>
          </a:xfrm>
          <a:custGeom>
            <a:avLst/>
            <a:gdLst/>
            <a:ahLst/>
            <a:cxnLst/>
            <a:rect r="r" b="b" t="t" l="l"/>
            <a:pathLst>
              <a:path h="1079872" w="801068">
                <a:moveTo>
                  <a:pt x="0" y="0"/>
                </a:moveTo>
                <a:lnTo>
                  <a:pt x="801068" y="0"/>
                </a:lnTo>
                <a:lnTo>
                  <a:pt x="801068" y="1079871"/>
                </a:lnTo>
                <a:lnTo>
                  <a:pt x="0" y="107987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687350">
            <a:off x="15268827" y="357504"/>
            <a:ext cx="901202" cy="1079872"/>
          </a:xfrm>
          <a:custGeom>
            <a:avLst/>
            <a:gdLst/>
            <a:ahLst/>
            <a:cxnLst/>
            <a:rect r="r" b="b" t="t" l="l"/>
            <a:pathLst>
              <a:path h="1079872" w="901202">
                <a:moveTo>
                  <a:pt x="0" y="0"/>
                </a:moveTo>
                <a:lnTo>
                  <a:pt x="901202" y="0"/>
                </a:lnTo>
                <a:lnTo>
                  <a:pt x="901202" y="1079872"/>
                </a:lnTo>
                <a:lnTo>
                  <a:pt x="0" y="107987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7" id="17"/>
          <p:cNvSpPr/>
          <p:nvPr/>
        </p:nvSpPr>
        <p:spPr>
          <a:xfrm flipH="false" flipV="false" rot="-665515">
            <a:off x="16765948" y="3445158"/>
            <a:ext cx="911910" cy="1092703"/>
          </a:xfrm>
          <a:custGeom>
            <a:avLst/>
            <a:gdLst/>
            <a:ahLst/>
            <a:cxnLst/>
            <a:rect r="r" b="b" t="t" l="l"/>
            <a:pathLst>
              <a:path h="1092703" w="911910">
                <a:moveTo>
                  <a:pt x="0" y="0"/>
                </a:moveTo>
                <a:lnTo>
                  <a:pt x="911910" y="0"/>
                </a:lnTo>
                <a:lnTo>
                  <a:pt x="911910" y="1092703"/>
                </a:lnTo>
                <a:lnTo>
                  <a:pt x="0" y="109270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8" id="18"/>
          <p:cNvSpPr/>
          <p:nvPr/>
        </p:nvSpPr>
        <p:spPr>
          <a:xfrm flipH="false" flipV="false" rot="-665515">
            <a:off x="16550171" y="8768401"/>
            <a:ext cx="812573" cy="1092703"/>
          </a:xfrm>
          <a:custGeom>
            <a:avLst/>
            <a:gdLst/>
            <a:ahLst/>
            <a:cxnLst/>
            <a:rect r="r" b="b" t="t" l="l"/>
            <a:pathLst>
              <a:path h="1092703" w="812573">
                <a:moveTo>
                  <a:pt x="0" y="0"/>
                </a:moveTo>
                <a:lnTo>
                  <a:pt x="812574" y="0"/>
                </a:lnTo>
                <a:lnTo>
                  <a:pt x="812574" y="1092702"/>
                </a:lnTo>
                <a:lnTo>
                  <a:pt x="0" y="109270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583264">
            <a:off x="294560" y="529241"/>
            <a:ext cx="789425" cy="1164032"/>
          </a:xfrm>
          <a:custGeom>
            <a:avLst/>
            <a:gdLst/>
            <a:ahLst/>
            <a:cxnLst/>
            <a:rect r="r" b="b" t="t" l="l"/>
            <a:pathLst>
              <a:path h="1164032" w="789425">
                <a:moveTo>
                  <a:pt x="0" y="0"/>
                </a:moveTo>
                <a:lnTo>
                  <a:pt x="789426" y="0"/>
                </a:lnTo>
                <a:lnTo>
                  <a:pt x="789426" y="1164032"/>
                </a:lnTo>
                <a:lnTo>
                  <a:pt x="0" y="1164032"/>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0" id="20"/>
          <p:cNvSpPr/>
          <p:nvPr/>
        </p:nvSpPr>
        <p:spPr>
          <a:xfrm flipH="false" flipV="false" rot="371646">
            <a:off x="2292178" y="9296991"/>
            <a:ext cx="766896" cy="918939"/>
          </a:xfrm>
          <a:custGeom>
            <a:avLst/>
            <a:gdLst/>
            <a:ahLst/>
            <a:cxnLst/>
            <a:rect r="r" b="b" t="t" l="l"/>
            <a:pathLst>
              <a:path h="918939" w="766896">
                <a:moveTo>
                  <a:pt x="0" y="0"/>
                </a:moveTo>
                <a:lnTo>
                  <a:pt x="766896" y="0"/>
                </a:lnTo>
                <a:lnTo>
                  <a:pt x="766896" y="918938"/>
                </a:lnTo>
                <a:lnTo>
                  <a:pt x="0" y="91893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1" id="21"/>
          <p:cNvSpPr/>
          <p:nvPr/>
        </p:nvSpPr>
        <p:spPr>
          <a:xfrm flipH="false" flipV="false" rot="276740">
            <a:off x="1035733" y="566658"/>
            <a:ext cx="921681" cy="1242462"/>
          </a:xfrm>
          <a:custGeom>
            <a:avLst/>
            <a:gdLst/>
            <a:ahLst/>
            <a:cxnLst/>
            <a:rect r="r" b="b" t="t" l="l"/>
            <a:pathLst>
              <a:path h="1242462" w="921681">
                <a:moveTo>
                  <a:pt x="0" y="0"/>
                </a:moveTo>
                <a:lnTo>
                  <a:pt x="921680" y="0"/>
                </a:lnTo>
                <a:lnTo>
                  <a:pt x="921680" y="1242461"/>
                </a:lnTo>
                <a:lnTo>
                  <a:pt x="0" y="124246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2" id="22"/>
          <p:cNvSpPr/>
          <p:nvPr/>
        </p:nvSpPr>
        <p:spPr>
          <a:xfrm flipH="false" flipV="false" rot="583264">
            <a:off x="1687184" y="9186049"/>
            <a:ext cx="637384" cy="939843"/>
          </a:xfrm>
          <a:custGeom>
            <a:avLst/>
            <a:gdLst/>
            <a:ahLst/>
            <a:cxnLst/>
            <a:rect r="r" b="b" t="t" l="l"/>
            <a:pathLst>
              <a:path h="939843" w="637384">
                <a:moveTo>
                  <a:pt x="0" y="0"/>
                </a:moveTo>
                <a:lnTo>
                  <a:pt x="637385" y="0"/>
                </a:lnTo>
                <a:lnTo>
                  <a:pt x="637385" y="939843"/>
                </a:lnTo>
                <a:lnTo>
                  <a:pt x="0" y="93984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3" id="23"/>
          <p:cNvSpPr/>
          <p:nvPr/>
        </p:nvSpPr>
        <p:spPr>
          <a:xfrm flipH="false" flipV="false" rot="408235">
            <a:off x="331976" y="4393294"/>
            <a:ext cx="840037" cy="1129634"/>
          </a:xfrm>
          <a:custGeom>
            <a:avLst/>
            <a:gdLst/>
            <a:ahLst/>
            <a:cxnLst/>
            <a:rect r="r" b="b" t="t" l="l"/>
            <a:pathLst>
              <a:path h="1129634" w="840037">
                <a:moveTo>
                  <a:pt x="0" y="0"/>
                </a:moveTo>
                <a:lnTo>
                  <a:pt x="840037" y="0"/>
                </a:lnTo>
                <a:lnTo>
                  <a:pt x="840037" y="1129634"/>
                </a:lnTo>
                <a:lnTo>
                  <a:pt x="0" y="11296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4" id="24"/>
          <p:cNvSpPr/>
          <p:nvPr/>
        </p:nvSpPr>
        <p:spPr>
          <a:xfrm flipH="false" flipV="false" rot="-733862">
            <a:off x="7283052" y="8597193"/>
            <a:ext cx="2172864" cy="2117555"/>
          </a:xfrm>
          <a:custGeom>
            <a:avLst/>
            <a:gdLst/>
            <a:ahLst/>
            <a:cxnLst/>
            <a:rect r="r" b="b" t="t" l="l"/>
            <a:pathLst>
              <a:path h="2117555" w="2172864">
                <a:moveTo>
                  <a:pt x="0" y="0"/>
                </a:moveTo>
                <a:lnTo>
                  <a:pt x="2172864" y="0"/>
                </a:lnTo>
                <a:lnTo>
                  <a:pt x="2172864" y="2117555"/>
                </a:lnTo>
                <a:lnTo>
                  <a:pt x="0" y="2117555"/>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5" id="25"/>
          <p:cNvSpPr/>
          <p:nvPr/>
        </p:nvSpPr>
        <p:spPr>
          <a:xfrm flipH="false" flipV="false" rot="536968">
            <a:off x="8849967" y="1197594"/>
            <a:ext cx="581866" cy="857979"/>
          </a:xfrm>
          <a:custGeom>
            <a:avLst/>
            <a:gdLst/>
            <a:ahLst/>
            <a:cxnLst/>
            <a:rect r="r" b="b" t="t" l="l"/>
            <a:pathLst>
              <a:path h="857979" w="581866">
                <a:moveTo>
                  <a:pt x="0" y="0"/>
                </a:moveTo>
                <a:lnTo>
                  <a:pt x="581865" y="0"/>
                </a:lnTo>
                <a:lnTo>
                  <a:pt x="581865" y="857978"/>
                </a:lnTo>
                <a:lnTo>
                  <a:pt x="0" y="85797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6" id="26"/>
          <p:cNvSpPr/>
          <p:nvPr/>
        </p:nvSpPr>
        <p:spPr>
          <a:xfrm flipH="false" flipV="false" rot="545567">
            <a:off x="8568493" y="2169283"/>
            <a:ext cx="957872" cy="320452"/>
          </a:xfrm>
          <a:custGeom>
            <a:avLst/>
            <a:gdLst/>
            <a:ahLst/>
            <a:cxnLst/>
            <a:rect r="r" b="b" t="t" l="l"/>
            <a:pathLst>
              <a:path h="320452" w="957872">
                <a:moveTo>
                  <a:pt x="0" y="0"/>
                </a:moveTo>
                <a:lnTo>
                  <a:pt x="957872" y="0"/>
                </a:lnTo>
                <a:lnTo>
                  <a:pt x="957872" y="320452"/>
                </a:lnTo>
                <a:lnTo>
                  <a:pt x="0" y="320452"/>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7" id="27"/>
          <p:cNvSpPr/>
          <p:nvPr/>
        </p:nvSpPr>
        <p:spPr>
          <a:xfrm flipH="false" flipV="false" rot="436614">
            <a:off x="8576837" y="2600724"/>
            <a:ext cx="644129" cy="864075"/>
          </a:xfrm>
          <a:custGeom>
            <a:avLst/>
            <a:gdLst/>
            <a:ahLst/>
            <a:cxnLst/>
            <a:rect r="r" b="b" t="t" l="l"/>
            <a:pathLst>
              <a:path h="864075" w="644129">
                <a:moveTo>
                  <a:pt x="0" y="0"/>
                </a:moveTo>
                <a:lnTo>
                  <a:pt x="644129" y="0"/>
                </a:lnTo>
                <a:lnTo>
                  <a:pt x="644129" y="864075"/>
                </a:lnTo>
                <a:lnTo>
                  <a:pt x="0" y="864075"/>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TextBox 28" id="28"/>
          <p:cNvSpPr txBox="true"/>
          <p:nvPr/>
        </p:nvSpPr>
        <p:spPr>
          <a:xfrm rot="0">
            <a:off x="1235970" y="2069054"/>
            <a:ext cx="7271077" cy="7082790"/>
          </a:xfrm>
          <a:prstGeom prst="rect">
            <a:avLst/>
          </a:prstGeom>
        </p:spPr>
        <p:txBody>
          <a:bodyPr anchor="t" rtlCol="false" tIns="0" lIns="0" bIns="0" rIns="0">
            <a:spAutoFit/>
          </a:bodyPr>
          <a:lstStyle/>
          <a:p>
            <a:pPr algn="ctr">
              <a:lnSpc>
                <a:spcPts val="3080"/>
              </a:lnSpc>
              <a:spcBef>
                <a:spcPct val="0"/>
              </a:spcBef>
            </a:pPr>
            <a:r>
              <a:rPr lang="en-US" sz="2200">
                <a:solidFill>
                  <a:srgbClr val="000000"/>
                </a:solidFill>
                <a:latin typeface="Coming Soon"/>
                <a:ea typeface="Coming Soon"/>
                <a:cs typeface="Coming Soon"/>
                <a:sym typeface="Coming Soon"/>
              </a:rPr>
              <a:t>• recall and u</a:t>
            </a:r>
            <a:r>
              <a:rPr lang="en-US" sz="2200">
                <a:solidFill>
                  <a:srgbClr val="000000"/>
                </a:solidFill>
                <a:latin typeface="Coming Soon"/>
                <a:ea typeface="Coming Soon"/>
                <a:cs typeface="Coming Soon"/>
                <a:sym typeface="Coming Soon"/>
              </a:rPr>
              <a:t>se multiplication and division facts for the 2, 5 and 10 multiplication tables, including recognising odd and even numbers</a:t>
            </a:r>
          </a:p>
          <a:p>
            <a:pPr algn="ctr">
              <a:lnSpc>
                <a:spcPts val="3080"/>
              </a:lnSpc>
              <a:spcBef>
                <a:spcPct val="0"/>
              </a:spcBef>
            </a:pPr>
          </a:p>
          <a:p>
            <a:pPr algn="ctr">
              <a:lnSpc>
                <a:spcPts val="3080"/>
              </a:lnSpc>
              <a:spcBef>
                <a:spcPct val="0"/>
              </a:spcBef>
            </a:pPr>
            <a:r>
              <a:rPr lang="en-US" sz="2200">
                <a:solidFill>
                  <a:srgbClr val="000000"/>
                </a:solidFill>
                <a:latin typeface="Coming Soon"/>
                <a:ea typeface="Coming Soon"/>
                <a:cs typeface="Coming Soon"/>
                <a:sym typeface="Coming Soon"/>
              </a:rPr>
              <a:t>• calculate mathematical statements for multiplication and division within the multiplication tables and write them using the multiplication (×), division (÷) and equals (=) signs</a:t>
            </a:r>
          </a:p>
          <a:p>
            <a:pPr algn="ctr">
              <a:lnSpc>
                <a:spcPts val="3080"/>
              </a:lnSpc>
              <a:spcBef>
                <a:spcPct val="0"/>
              </a:spcBef>
            </a:pPr>
          </a:p>
          <a:p>
            <a:pPr algn="ctr">
              <a:lnSpc>
                <a:spcPts val="3080"/>
              </a:lnSpc>
              <a:spcBef>
                <a:spcPct val="0"/>
              </a:spcBef>
            </a:pPr>
            <a:r>
              <a:rPr lang="en-US" sz="2200">
                <a:solidFill>
                  <a:srgbClr val="000000"/>
                </a:solidFill>
                <a:latin typeface="Coming Soon"/>
                <a:ea typeface="Coming Soon"/>
                <a:cs typeface="Coming Soon"/>
                <a:sym typeface="Coming Soon"/>
              </a:rPr>
              <a:t>• show that multiplication of 2 numbers can be done in any order (commutative) and division of 1 number by another cannot</a:t>
            </a:r>
          </a:p>
          <a:p>
            <a:pPr algn="ctr">
              <a:lnSpc>
                <a:spcPts val="3080"/>
              </a:lnSpc>
              <a:spcBef>
                <a:spcPct val="0"/>
              </a:spcBef>
            </a:pPr>
          </a:p>
          <a:p>
            <a:pPr algn="ctr">
              <a:lnSpc>
                <a:spcPts val="3080"/>
              </a:lnSpc>
              <a:spcBef>
                <a:spcPct val="0"/>
              </a:spcBef>
            </a:pPr>
            <a:r>
              <a:rPr lang="en-US" sz="2200">
                <a:solidFill>
                  <a:srgbClr val="000000"/>
                </a:solidFill>
                <a:latin typeface="Coming Soon"/>
                <a:ea typeface="Coming Soon"/>
                <a:cs typeface="Coming Soon"/>
                <a:sym typeface="Coming Soon"/>
              </a:rPr>
              <a:t>• solve problems involving multiplication and division, using materials, arrays, repeated addition, mental methods, and multiplication and division facts, including problems in contexts</a:t>
            </a:r>
          </a:p>
          <a:p>
            <a:pPr algn="ctr">
              <a:lnSpc>
                <a:spcPts val="3640"/>
              </a:lnSpc>
              <a:spcBef>
                <a:spcPct val="0"/>
              </a:spcBef>
            </a:pPr>
          </a:p>
        </p:txBody>
      </p:sp>
      <p:sp>
        <p:nvSpPr>
          <p:cNvPr name="TextBox 29" id="29"/>
          <p:cNvSpPr txBox="true"/>
          <p:nvPr/>
        </p:nvSpPr>
        <p:spPr>
          <a:xfrm rot="0">
            <a:off x="1603122" y="1501180"/>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Multiplication and Division</a:t>
            </a:r>
          </a:p>
        </p:txBody>
      </p:sp>
      <p:sp>
        <p:nvSpPr>
          <p:cNvPr name="TextBox 30" id="30"/>
          <p:cNvSpPr txBox="true"/>
          <p:nvPr/>
        </p:nvSpPr>
        <p:spPr>
          <a:xfrm rot="0">
            <a:off x="9516549" y="1979080"/>
            <a:ext cx="7271077" cy="4313555"/>
          </a:xfrm>
          <a:prstGeom prst="rect">
            <a:avLst/>
          </a:prstGeom>
        </p:spPr>
        <p:txBody>
          <a:bodyPr anchor="t" rtlCol="false" tIns="0" lIns="0" bIns="0" rIns="0">
            <a:spAutoFit/>
          </a:bodyPr>
          <a:lstStyle/>
          <a:p>
            <a:pPr algn="ctr">
              <a:lnSpc>
                <a:spcPts val="3080"/>
              </a:lnSpc>
              <a:spcBef>
                <a:spcPct val="0"/>
              </a:spcBef>
            </a:pPr>
            <a:r>
              <a:rPr lang="en-US" sz="2200">
                <a:solidFill>
                  <a:srgbClr val="000000"/>
                </a:solidFill>
                <a:latin typeface="Coming Soon"/>
                <a:ea typeface="Coming Soon"/>
                <a:cs typeface="Coming Soon"/>
                <a:sym typeface="Coming Soon"/>
              </a:rPr>
              <a:t>• id</a:t>
            </a:r>
            <a:r>
              <a:rPr lang="en-US" sz="2200">
                <a:solidFill>
                  <a:srgbClr val="000000"/>
                </a:solidFill>
                <a:latin typeface="Coming Soon"/>
                <a:ea typeface="Coming Soon"/>
                <a:cs typeface="Coming Soon"/>
                <a:sym typeface="Coming Soon"/>
              </a:rPr>
              <a:t>entify and describe the properties of 2-D shapes, including the number of sides, and line symmetry in a vertical line</a:t>
            </a:r>
          </a:p>
          <a:p>
            <a:pPr algn="ctr">
              <a:lnSpc>
                <a:spcPts val="3080"/>
              </a:lnSpc>
              <a:spcBef>
                <a:spcPct val="0"/>
              </a:spcBef>
            </a:pPr>
            <a:r>
              <a:rPr lang="en-US" sz="2200">
                <a:solidFill>
                  <a:srgbClr val="000000"/>
                </a:solidFill>
                <a:latin typeface="Coming Soon"/>
                <a:ea typeface="Coming Soon"/>
                <a:cs typeface="Coming Soon"/>
                <a:sym typeface="Coming Soon"/>
              </a:rPr>
              <a:t>• identify and describe the properties of 3-D shapes, including the number of edges, vertices and faces</a:t>
            </a:r>
          </a:p>
          <a:p>
            <a:pPr algn="ctr">
              <a:lnSpc>
                <a:spcPts val="3080"/>
              </a:lnSpc>
              <a:spcBef>
                <a:spcPct val="0"/>
              </a:spcBef>
            </a:pPr>
            <a:r>
              <a:rPr lang="en-US" sz="2200">
                <a:solidFill>
                  <a:srgbClr val="000000"/>
                </a:solidFill>
                <a:latin typeface="Coming Soon"/>
                <a:ea typeface="Coming Soon"/>
                <a:cs typeface="Coming Soon"/>
                <a:sym typeface="Coming Soon"/>
              </a:rPr>
              <a:t>• identify 2-D shapes on the surface of 3-D shapes, [for example, a circle on a cylinder and a triangle on a pyramid]</a:t>
            </a:r>
          </a:p>
          <a:p>
            <a:pPr algn="ctr">
              <a:lnSpc>
                <a:spcPts val="3080"/>
              </a:lnSpc>
              <a:spcBef>
                <a:spcPct val="0"/>
              </a:spcBef>
            </a:pPr>
            <a:r>
              <a:rPr lang="en-US" sz="2200">
                <a:solidFill>
                  <a:srgbClr val="000000"/>
                </a:solidFill>
                <a:latin typeface="Coming Soon"/>
                <a:ea typeface="Coming Soon"/>
                <a:cs typeface="Coming Soon"/>
                <a:sym typeface="Coming Soon"/>
              </a:rPr>
              <a:t>• compare and sort common 2-D and 3-D shapes and everyday objects</a:t>
            </a:r>
          </a:p>
          <a:p>
            <a:pPr algn="ctr">
              <a:lnSpc>
                <a:spcPts val="3360"/>
              </a:lnSpc>
              <a:spcBef>
                <a:spcPct val="0"/>
              </a:spcBef>
            </a:pPr>
          </a:p>
        </p:txBody>
      </p:sp>
      <p:sp>
        <p:nvSpPr>
          <p:cNvPr name="TextBox 31" id="31"/>
          <p:cNvSpPr txBox="true"/>
          <p:nvPr/>
        </p:nvSpPr>
        <p:spPr>
          <a:xfrm rot="0">
            <a:off x="9776579" y="1497015"/>
            <a:ext cx="6959158" cy="490855"/>
          </a:xfrm>
          <a:prstGeom prst="rect">
            <a:avLst/>
          </a:prstGeom>
        </p:spPr>
        <p:txBody>
          <a:bodyPr anchor="t" rtlCol="false" tIns="0" lIns="0" bIns="0" rIns="0">
            <a:spAutoFit/>
          </a:bodyPr>
          <a:lstStyle/>
          <a:p>
            <a:pPr algn="ctr">
              <a:lnSpc>
                <a:spcPts val="3920"/>
              </a:lnSpc>
              <a:spcBef>
                <a:spcPct val="0"/>
              </a:spcBef>
            </a:pPr>
            <a:r>
              <a:rPr lang="en-US" sz="2800" u="sng">
                <a:solidFill>
                  <a:srgbClr val="000000"/>
                </a:solidFill>
                <a:latin typeface="Coming Soon"/>
                <a:ea typeface="Coming Soon"/>
                <a:cs typeface="Coming Soon"/>
                <a:sym typeface="Coming Soon"/>
              </a:rPr>
              <a:t>Geometry - Shapes</a:t>
            </a:r>
          </a:p>
        </p:txBody>
      </p:sp>
      <p:sp>
        <p:nvSpPr>
          <p:cNvPr name="TextBox 32" id="32"/>
          <p:cNvSpPr txBox="true"/>
          <p:nvPr/>
        </p:nvSpPr>
        <p:spPr>
          <a:xfrm rot="0">
            <a:off x="9655562" y="5987835"/>
            <a:ext cx="6959158" cy="533400"/>
          </a:xfrm>
          <a:prstGeom prst="rect">
            <a:avLst/>
          </a:prstGeom>
        </p:spPr>
        <p:txBody>
          <a:bodyPr anchor="t" rtlCol="false" tIns="0" lIns="0" bIns="0" rIns="0">
            <a:spAutoFit/>
          </a:bodyPr>
          <a:lstStyle/>
          <a:p>
            <a:pPr algn="ctr">
              <a:lnSpc>
                <a:spcPts val="4200"/>
              </a:lnSpc>
              <a:spcBef>
                <a:spcPct val="0"/>
              </a:spcBef>
            </a:pPr>
            <a:r>
              <a:rPr lang="en-US" sz="3000" u="sng">
                <a:solidFill>
                  <a:srgbClr val="000000"/>
                </a:solidFill>
                <a:latin typeface="Coming Soon"/>
                <a:ea typeface="Coming Soon"/>
                <a:cs typeface="Coming Soon"/>
                <a:sym typeface="Coming Soon"/>
              </a:rPr>
              <a:t>Geometry - Position and Direction</a:t>
            </a:r>
          </a:p>
        </p:txBody>
      </p:sp>
      <p:sp>
        <p:nvSpPr>
          <p:cNvPr name="TextBox 33" id="33"/>
          <p:cNvSpPr txBox="true"/>
          <p:nvPr/>
        </p:nvSpPr>
        <p:spPr>
          <a:xfrm rot="0">
            <a:off x="9655562" y="6543360"/>
            <a:ext cx="7013794" cy="3213100"/>
          </a:xfrm>
          <a:prstGeom prst="rect">
            <a:avLst/>
          </a:prstGeom>
        </p:spPr>
        <p:txBody>
          <a:bodyPr anchor="t" rtlCol="false" tIns="0" lIns="0" bIns="0" rIns="0">
            <a:spAutoFit/>
          </a:bodyPr>
          <a:lstStyle/>
          <a:p>
            <a:pPr algn="ctr">
              <a:lnSpc>
                <a:spcPts val="3080"/>
              </a:lnSpc>
            </a:pPr>
            <a:r>
              <a:rPr lang="en-US" sz="2200">
                <a:solidFill>
                  <a:srgbClr val="000000"/>
                </a:solidFill>
                <a:latin typeface="Coming Soon"/>
                <a:ea typeface="Coming Soon"/>
                <a:cs typeface="Coming Soon"/>
                <a:sym typeface="Coming Soon"/>
              </a:rPr>
              <a:t>•order and arrange combinations of mathematical objects in patterns and sequences</a:t>
            </a:r>
          </a:p>
          <a:p>
            <a:pPr algn="ctr">
              <a:lnSpc>
                <a:spcPts val="3080"/>
              </a:lnSpc>
            </a:pPr>
            <a:r>
              <a:rPr lang="en-US" sz="2200">
                <a:solidFill>
                  <a:srgbClr val="000000"/>
                </a:solidFill>
                <a:latin typeface="Coming Soon"/>
                <a:ea typeface="Coming Soon"/>
                <a:cs typeface="Coming Soon"/>
                <a:sym typeface="Coming Soon"/>
              </a:rPr>
              <a:t>• use mathematical vocabulary to describe position, direction and movement, including movement in a straight line and distinguishing between rotation as a turn and in terms of right angles for quarter, half and three-quarter turns (clockwise and anti-clockwise)</a:t>
            </a:r>
          </a:p>
          <a:p>
            <a:pPr algn="ctr">
              <a:lnSpc>
                <a:spcPts val="3919"/>
              </a:lnSpc>
              <a:spcBef>
                <a:spcPct val="0"/>
              </a:spcBef>
            </a:pPr>
          </a:p>
        </p:txBody>
      </p:sp>
      <p:sp>
        <p:nvSpPr>
          <p:cNvPr name="TextBox 34" id="3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Canva Sans"/>
                <a:ea typeface="Canva Sans"/>
                <a:cs typeface="Canva Sans"/>
                <a:sym typeface="Canva Sans"/>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DAG3FRnr4pY</dc:identifier>
  <dcterms:modified xsi:type="dcterms:W3CDTF">2011-08-01T06:04:30Z</dcterms:modified>
  <cp:revision>1</cp:revision>
  <dc:title>Maths Parent Workshop 2025</dc:title>
</cp:coreProperties>
</file>